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sldIdLst>
    <p:sldId id="256" r:id="rId2"/>
    <p:sldId id="279" r:id="rId3"/>
    <p:sldId id="257" r:id="rId4"/>
    <p:sldId id="303" r:id="rId5"/>
    <p:sldId id="305" r:id="rId6"/>
    <p:sldId id="304" r:id="rId7"/>
    <p:sldId id="307" r:id="rId8"/>
    <p:sldId id="258" r:id="rId9"/>
    <p:sldId id="306" r:id="rId10"/>
    <p:sldId id="316" r:id="rId11"/>
    <p:sldId id="261" r:id="rId12"/>
    <p:sldId id="296" r:id="rId13"/>
    <p:sldId id="308" r:id="rId14"/>
    <p:sldId id="309" r:id="rId15"/>
    <p:sldId id="310" r:id="rId16"/>
    <p:sldId id="311" r:id="rId17"/>
    <p:sldId id="315" r:id="rId18"/>
    <p:sldId id="312" r:id="rId19"/>
    <p:sldId id="317" r:id="rId20"/>
    <p:sldId id="313" r:id="rId21"/>
    <p:sldId id="314" r:id="rId22"/>
    <p:sldId id="302" r:id="rId23"/>
    <p:sldId id="266" r:id="rId24"/>
    <p:sldId id="276" r:id="rId25"/>
    <p:sldId id="277" r:id="rId26"/>
    <p:sldId id="259"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7" autoAdjust="0"/>
    <p:restoredTop sz="86634"/>
  </p:normalViewPr>
  <p:slideViewPr>
    <p:cSldViewPr snapToGrid="0">
      <p:cViewPr varScale="1">
        <p:scale>
          <a:sx n="99" d="100"/>
          <a:sy n="99" d="100"/>
        </p:scale>
        <p:origin x="918" y="84"/>
      </p:cViewPr>
      <p:guideLst/>
    </p:cSldViewPr>
  </p:slideViewPr>
  <p:outlineViewPr>
    <p:cViewPr>
      <p:scale>
        <a:sx n="33" d="100"/>
        <a:sy n="33" d="100"/>
      </p:scale>
      <p:origin x="0" y="-736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dgers, Timothy" userId="75b0d73a-7c6f-42f9-bb00-c05a4a739535" providerId="ADAL" clId="{7A45168C-68F4-448B-84A0-F76F6F1787A6}"/>
    <pc:docChg chg="custSel modSld">
      <pc:chgData name="Rodgers, Timothy" userId="75b0d73a-7c6f-42f9-bb00-c05a4a739535" providerId="ADAL" clId="{7A45168C-68F4-448B-84A0-F76F6F1787A6}" dt="2023-09-05T18:00:57.521" v="31" actId="20577"/>
      <pc:docMkLst>
        <pc:docMk/>
      </pc:docMkLst>
      <pc:sldChg chg="modSp">
        <pc:chgData name="Rodgers, Timothy" userId="75b0d73a-7c6f-42f9-bb00-c05a4a739535" providerId="ADAL" clId="{7A45168C-68F4-448B-84A0-F76F6F1787A6}" dt="2023-09-05T18:00:57.521" v="31" actId="20577"/>
        <pc:sldMkLst>
          <pc:docMk/>
          <pc:sldMk cId="1787342095" sldId="256"/>
        </pc:sldMkLst>
        <pc:spChg chg="mod">
          <ac:chgData name="Rodgers, Timothy" userId="75b0d73a-7c6f-42f9-bb00-c05a4a739535" providerId="ADAL" clId="{7A45168C-68F4-448B-84A0-F76F6F1787A6}" dt="2023-09-05T18:00:57.521" v="31" actId="20577"/>
          <ac:spMkLst>
            <pc:docMk/>
            <pc:sldMk cId="1787342095" sldId="256"/>
            <ac:spMk id="3" creationId="{199CD2CC-8DBE-473C-9745-40F205BE9A7F}"/>
          </ac:spMkLst>
        </pc:spChg>
      </pc:sldChg>
    </pc:docChg>
  </pc:docChgLst>
  <pc:docChgLst>
    <pc:chgData name="Sylvie Spraakman" userId="b81e0548-2753-457e-bc28-9eeb5f46fb43" providerId="ADAL" clId="{C55A7C6B-CB9A-4F17-9296-99D8ACB52174}"/>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3FACF0-0698-4187-AAA3-AFE4186B92FC}"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4951474E-7497-486B-B4BA-0A7B94B08722}">
      <dgm:prSet phldrT="[Text]"/>
      <dgm:spPr/>
      <dgm:t>
        <a:bodyPr/>
        <a:lstStyle/>
        <a:p>
          <a:r>
            <a:rPr lang="en-CA" dirty="0"/>
            <a:t>Stage 1 </a:t>
          </a:r>
          <a:endParaRPr lang="en-US" dirty="0"/>
        </a:p>
      </dgm:t>
    </dgm:pt>
    <dgm:pt modelId="{574D9802-B1F1-4220-BB71-141D7780AA5D}" type="parTrans" cxnId="{BDB6F30E-2EEB-44E2-A846-D1FE31579AE2}">
      <dgm:prSet/>
      <dgm:spPr/>
      <dgm:t>
        <a:bodyPr/>
        <a:lstStyle/>
        <a:p>
          <a:endParaRPr lang="en-US"/>
        </a:p>
      </dgm:t>
    </dgm:pt>
    <dgm:pt modelId="{5A160A2E-C9EF-43FE-8F9D-9F667EC61E87}" type="sibTrans" cxnId="{BDB6F30E-2EEB-44E2-A846-D1FE31579AE2}">
      <dgm:prSet/>
      <dgm:spPr/>
      <dgm:t>
        <a:bodyPr/>
        <a:lstStyle/>
        <a:p>
          <a:endParaRPr lang="en-US"/>
        </a:p>
      </dgm:t>
    </dgm:pt>
    <dgm:pt modelId="{12596A02-53F6-4706-94B4-8DF3A2CCEA48}">
      <dgm:prSet phldrT="[Text]"/>
      <dgm:spPr/>
      <dgm:t>
        <a:bodyPr/>
        <a:lstStyle/>
        <a:p>
          <a:r>
            <a:rPr lang="en-CA" dirty="0"/>
            <a:t>Identify the Research Question</a:t>
          </a:r>
          <a:endParaRPr lang="en-US" dirty="0"/>
        </a:p>
      </dgm:t>
    </dgm:pt>
    <dgm:pt modelId="{1F710F79-0DB8-4B5D-80FB-A354DE53A352}" type="parTrans" cxnId="{37D442BA-9962-42A7-A6AE-EF6AC44B5A44}">
      <dgm:prSet/>
      <dgm:spPr/>
      <dgm:t>
        <a:bodyPr/>
        <a:lstStyle/>
        <a:p>
          <a:endParaRPr lang="en-US"/>
        </a:p>
      </dgm:t>
    </dgm:pt>
    <dgm:pt modelId="{AAA9EA8C-1025-499C-A817-4E9115AC9317}" type="sibTrans" cxnId="{37D442BA-9962-42A7-A6AE-EF6AC44B5A44}">
      <dgm:prSet/>
      <dgm:spPr/>
      <dgm:t>
        <a:bodyPr/>
        <a:lstStyle/>
        <a:p>
          <a:endParaRPr lang="en-US"/>
        </a:p>
      </dgm:t>
    </dgm:pt>
    <dgm:pt modelId="{7268AB34-0C0E-48B3-9756-61FEE4472761}">
      <dgm:prSet phldrT="[Text]"/>
      <dgm:spPr/>
      <dgm:t>
        <a:bodyPr/>
        <a:lstStyle/>
        <a:p>
          <a:r>
            <a:rPr lang="en-CA" dirty="0"/>
            <a:t>Stage 2</a:t>
          </a:r>
          <a:endParaRPr lang="en-US" dirty="0"/>
        </a:p>
      </dgm:t>
    </dgm:pt>
    <dgm:pt modelId="{E3216DA0-D931-4DD2-A5F5-3DBF6D881615}" type="parTrans" cxnId="{6C48C558-FA22-4374-BD2A-6F727441E606}">
      <dgm:prSet/>
      <dgm:spPr/>
      <dgm:t>
        <a:bodyPr/>
        <a:lstStyle/>
        <a:p>
          <a:endParaRPr lang="en-US"/>
        </a:p>
      </dgm:t>
    </dgm:pt>
    <dgm:pt modelId="{55AEC26F-5729-4A6F-8158-C9E0875582EC}" type="sibTrans" cxnId="{6C48C558-FA22-4374-BD2A-6F727441E606}">
      <dgm:prSet/>
      <dgm:spPr/>
      <dgm:t>
        <a:bodyPr/>
        <a:lstStyle/>
        <a:p>
          <a:endParaRPr lang="en-US"/>
        </a:p>
      </dgm:t>
    </dgm:pt>
    <dgm:pt modelId="{AE6B7309-F46B-498B-AD3A-2B68FA9BABFC}">
      <dgm:prSet phldrT="[Text]"/>
      <dgm:spPr/>
      <dgm:t>
        <a:bodyPr/>
        <a:lstStyle/>
        <a:p>
          <a:r>
            <a:rPr lang="en-CA" dirty="0"/>
            <a:t>Identify Relevant Studies</a:t>
          </a:r>
          <a:endParaRPr lang="en-US" dirty="0"/>
        </a:p>
      </dgm:t>
    </dgm:pt>
    <dgm:pt modelId="{57302477-2898-4012-A420-585D8D6094C6}" type="parTrans" cxnId="{967FF1FA-162E-4B08-A572-F898F3573316}">
      <dgm:prSet/>
      <dgm:spPr/>
      <dgm:t>
        <a:bodyPr/>
        <a:lstStyle/>
        <a:p>
          <a:endParaRPr lang="en-US"/>
        </a:p>
      </dgm:t>
    </dgm:pt>
    <dgm:pt modelId="{90FEBE20-871E-4DC3-9D71-3A22DD71EDE6}" type="sibTrans" cxnId="{967FF1FA-162E-4B08-A572-F898F3573316}">
      <dgm:prSet/>
      <dgm:spPr/>
      <dgm:t>
        <a:bodyPr/>
        <a:lstStyle/>
        <a:p>
          <a:endParaRPr lang="en-US"/>
        </a:p>
      </dgm:t>
    </dgm:pt>
    <dgm:pt modelId="{2543A556-F356-44B9-908A-BE9CB9262D1C}">
      <dgm:prSet phldrT="[Text]"/>
      <dgm:spPr/>
      <dgm:t>
        <a:bodyPr/>
        <a:lstStyle/>
        <a:p>
          <a:r>
            <a:rPr lang="en-CA" dirty="0"/>
            <a:t>Stage 6</a:t>
          </a:r>
          <a:endParaRPr lang="en-US" dirty="0"/>
        </a:p>
      </dgm:t>
    </dgm:pt>
    <dgm:pt modelId="{2D021F09-C8EF-4E05-9D4F-78829D949A17}" type="parTrans" cxnId="{60FF5602-F0A1-43EE-9BCC-13440DA3346F}">
      <dgm:prSet/>
      <dgm:spPr/>
      <dgm:t>
        <a:bodyPr/>
        <a:lstStyle/>
        <a:p>
          <a:endParaRPr lang="en-US"/>
        </a:p>
      </dgm:t>
    </dgm:pt>
    <dgm:pt modelId="{8F322904-1BC6-4A16-B2EA-BDFFEDFF34BD}" type="sibTrans" cxnId="{60FF5602-F0A1-43EE-9BCC-13440DA3346F}">
      <dgm:prSet/>
      <dgm:spPr/>
      <dgm:t>
        <a:bodyPr/>
        <a:lstStyle/>
        <a:p>
          <a:endParaRPr lang="en-US"/>
        </a:p>
      </dgm:t>
    </dgm:pt>
    <dgm:pt modelId="{28D0DFE4-0DC5-4963-8620-3F7829C884D7}">
      <dgm:prSet phldrT="[Text]"/>
      <dgm:spPr/>
      <dgm:t>
        <a:bodyPr/>
        <a:lstStyle/>
        <a:p>
          <a:r>
            <a:rPr lang="en-CA" dirty="0"/>
            <a:t>Stage 5</a:t>
          </a:r>
          <a:endParaRPr lang="en-US" dirty="0"/>
        </a:p>
      </dgm:t>
    </dgm:pt>
    <dgm:pt modelId="{B048A868-4660-4819-A6BB-14FD901C15BD}" type="parTrans" cxnId="{12897B50-31CD-4ABA-8CCF-39D928D41E25}">
      <dgm:prSet/>
      <dgm:spPr/>
      <dgm:t>
        <a:bodyPr/>
        <a:lstStyle/>
        <a:p>
          <a:endParaRPr lang="en-US"/>
        </a:p>
      </dgm:t>
    </dgm:pt>
    <dgm:pt modelId="{2128EE34-4C65-4CFA-A523-16D064EEBE7A}" type="sibTrans" cxnId="{12897B50-31CD-4ABA-8CCF-39D928D41E25}">
      <dgm:prSet/>
      <dgm:spPr/>
      <dgm:t>
        <a:bodyPr/>
        <a:lstStyle/>
        <a:p>
          <a:endParaRPr lang="en-US"/>
        </a:p>
      </dgm:t>
    </dgm:pt>
    <dgm:pt modelId="{B93E75B4-6D7E-4EE6-ADAF-578DDA6F82DB}">
      <dgm:prSet phldrT="[Text]"/>
      <dgm:spPr/>
      <dgm:t>
        <a:bodyPr/>
        <a:lstStyle/>
        <a:p>
          <a:r>
            <a:rPr lang="en-CA" dirty="0"/>
            <a:t>Stage 4</a:t>
          </a:r>
          <a:endParaRPr lang="en-US" dirty="0"/>
        </a:p>
      </dgm:t>
    </dgm:pt>
    <dgm:pt modelId="{C71DED2C-84D2-481F-8D7E-4F8D356A418B}" type="parTrans" cxnId="{B5E07E71-E76D-4AF4-BB21-21BDC76D8D3D}">
      <dgm:prSet/>
      <dgm:spPr/>
      <dgm:t>
        <a:bodyPr/>
        <a:lstStyle/>
        <a:p>
          <a:endParaRPr lang="en-US"/>
        </a:p>
      </dgm:t>
    </dgm:pt>
    <dgm:pt modelId="{7B438AF0-B8B6-43EC-BFA0-80CEC78402A9}" type="sibTrans" cxnId="{B5E07E71-E76D-4AF4-BB21-21BDC76D8D3D}">
      <dgm:prSet/>
      <dgm:spPr/>
      <dgm:t>
        <a:bodyPr/>
        <a:lstStyle/>
        <a:p>
          <a:endParaRPr lang="en-US"/>
        </a:p>
      </dgm:t>
    </dgm:pt>
    <dgm:pt modelId="{CA193F5D-2569-492D-8C73-BBC253C1CC19}">
      <dgm:prSet phldrT="[Text]"/>
      <dgm:spPr/>
      <dgm:t>
        <a:bodyPr/>
        <a:lstStyle/>
        <a:p>
          <a:r>
            <a:rPr lang="en-CA" dirty="0"/>
            <a:t>Stage 3</a:t>
          </a:r>
          <a:endParaRPr lang="en-US" dirty="0"/>
        </a:p>
      </dgm:t>
    </dgm:pt>
    <dgm:pt modelId="{2F9E6901-FA0D-4AAF-814D-6731D3923519}" type="parTrans" cxnId="{5BEC43A3-9973-4148-839B-5E2B9740602F}">
      <dgm:prSet/>
      <dgm:spPr/>
      <dgm:t>
        <a:bodyPr/>
        <a:lstStyle/>
        <a:p>
          <a:endParaRPr lang="en-US"/>
        </a:p>
      </dgm:t>
    </dgm:pt>
    <dgm:pt modelId="{04CB3F28-9E28-4AE6-AA56-074DF325C86F}" type="sibTrans" cxnId="{5BEC43A3-9973-4148-839B-5E2B9740602F}">
      <dgm:prSet/>
      <dgm:spPr/>
      <dgm:t>
        <a:bodyPr/>
        <a:lstStyle/>
        <a:p>
          <a:endParaRPr lang="en-US"/>
        </a:p>
      </dgm:t>
    </dgm:pt>
    <dgm:pt modelId="{8A42882F-65BC-41B2-841B-CBEFCD97A9ED}">
      <dgm:prSet phldrT="[Text]"/>
      <dgm:spPr/>
      <dgm:t>
        <a:bodyPr/>
        <a:lstStyle/>
        <a:p>
          <a:r>
            <a:rPr lang="en-CA" dirty="0"/>
            <a:t>Screen &amp; Select Studies</a:t>
          </a:r>
          <a:endParaRPr lang="en-US" dirty="0"/>
        </a:p>
      </dgm:t>
    </dgm:pt>
    <dgm:pt modelId="{7057045D-8751-45B5-AD66-2BF4760A6BCC}" type="parTrans" cxnId="{63436F5F-1B1D-488E-B095-C5C3C6FF4F94}">
      <dgm:prSet/>
      <dgm:spPr/>
      <dgm:t>
        <a:bodyPr/>
        <a:lstStyle/>
        <a:p>
          <a:endParaRPr lang="en-US"/>
        </a:p>
      </dgm:t>
    </dgm:pt>
    <dgm:pt modelId="{54BBC025-6B48-4483-B867-656BE9B797B7}" type="sibTrans" cxnId="{63436F5F-1B1D-488E-B095-C5C3C6FF4F94}">
      <dgm:prSet/>
      <dgm:spPr/>
      <dgm:t>
        <a:bodyPr/>
        <a:lstStyle/>
        <a:p>
          <a:endParaRPr lang="en-US"/>
        </a:p>
      </dgm:t>
    </dgm:pt>
    <dgm:pt modelId="{7F454FF4-2DC0-4E3E-825C-93EB718BFF17}">
      <dgm:prSet phldrT="[Text]"/>
      <dgm:spPr/>
      <dgm:t>
        <a:bodyPr/>
        <a:lstStyle/>
        <a:p>
          <a:r>
            <a:rPr lang="en-CA" dirty="0"/>
            <a:t>Extract and Synthesize Data</a:t>
          </a:r>
          <a:endParaRPr lang="en-US" dirty="0"/>
        </a:p>
      </dgm:t>
    </dgm:pt>
    <dgm:pt modelId="{CF2EB29F-FF0C-44BC-A5EC-E18AD6CECD0E}" type="parTrans" cxnId="{3D01EAC4-345F-4501-9EC2-3C443782A3B1}">
      <dgm:prSet/>
      <dgm:spPr/>
      <dgm:t>
        <a:bodyPr/>
        <a:lstStyle/>
        <a:p>
          <a:endParaRPr lang="en-US"/>
        </a:p>
      </dgm:t>
    </dgm:pt>
    <dgm:pt modelId="{6D950491-6495-4DE5-AC4B-64FE7964BBF3}" type="sibTrans" cxnId="{3D01EAC4-345F-4501-9EC2-3C443782A3B1}">
      <dgm:prSet/>
      <dgm:spPr/>
      <dgm:t>
        <a:bodyPr/>
        <a:lstStyle/>
        <a:p>
          <a:endParaRPr lang="en-US"/>
        </a:p>
      </dgm:t>
    </dgm:pt>
    <dgm:pt modelId="{5D613516-5CFA-4B60-87B8-CB11F0D356BA}">
      <dgm:prSet phldrT="[Text]"/>
      <dgm:spPr/>
      <dgm:t>
        <a:bodyPr/>
        <a:lstStyle/>
        <a:p>
          <a:r>
            <a:rPr lang="en-CA" dirty="0"/>
            <a:t>Chart the Data &amp; Report Findings</a:t>
          </a:r>
          <a:endParaRPr lang="en-US" dirty="0"/>
        </a:p>
      </dgm:t>
    </dgm:pt>
    <dgm:pt modelId="{FB6A53E2-AA2C-4323-823D-2581D03CAC43}" type="parTrans" cxnId="{42930D72-4E0A-4049-8A8F-3C8334BAAD00}">
      <dgm:prSet/>
      <dgm:spPr/>
      <dgm:t>
        <a:bodyPr/>
        <a:lstStyle/>
        <a:p>
          <a:endParaRPr lang="en-US"/>
        </a:p>
      </dgm:t>
    </dgm:pt>
    <dgm:pt modelId="{C581425E-F239-41F7-A5D8-6176580B871E}" type="sibTrans" cxnId="{42930D72-4E0A-4049-8A8F-3C8334BAAD00}">
      <dgm:prSet/>
      <dgm:spPr/>
      <dgm:t>
        <a:bodyPr/>
        <a:lstStyle/>
        <a:p>
          <a:endParaRPr lang="en-US"/>
        </a:p>
      </dgm:t>
    </dgm:pt>
    <dgm:pt modelId="{6CD5D609-304E-448C-8564-15B737C97BD7}">
      <dgm:prSet phldrT="[Text]"/>
      <dgm:spPr/>
      <dgm:t>
        <a:bodyPr/>
        <a:lstStyle/>
        <a:p>
          <a:r>
            <a:rPr lang="en-US" dirty="0"/>
            <a:t>Consultation (optional)</a:t>
          </a:r>
        </a:p>
      </dgm:t>
    </dgm:pt>
    <dgm:pt modelId="{6A2C7920-E7B8-461B-AAE8-3650729DE395}" type="sibTrans" cxnId="{DBFC9661-CCCF-474D-8A7D-67BE3093FBDF}">
      <dgm:prSet/>
      <dgm:spPr/>
      <dgm:t>
        <a:bodyPr/>
        <a:lstStyle/>
        <a:p>
          <a:endParaRPr lang="en-US"/>
        </a:p>
      </dgm:t>
    </dgm:pt>
    <dgm:pt modelId="{A3735DB2-A61F-4578-8696-F52A5AE245F4}" type="parTrans" cxnId="{DBFC9661-CCCF-474D-8A7D-67BE3093FBDF}">
      <dgm:prSet/>
      <dgm:spPr/>
      <dgm:t>
        <a:bodyPr/>
        <a:lstStyle/>
        <a:p>
          <a:endParaRPr lang="en-US"/>
        </a:p>
      </dgm:t>
    </dgm:pt>
    <dgm:pt modelId="{05917175-6AD1-4C57-B6B9-40B9E2E174D9}" type="pres">
      <dgm:prSet presAssocID="{EA3FACF0-0698-4187-AAA3-AFE4186B92FC}" presName="linearFlow" presStyleCnt="0">
        <dgm:presLayoutVars>
          <dgm:dir/>
          <dgm:animLvl val="lvl"/>
          <dgm:resizeHandles val="exact"/>
        </dgm:presLayoutVars>
      </dgm:prSet>
      <dgm:spPr/>
    </dgm:pt>
    <dgm:pt modelId="{4647A769-E912-4752-B5AB-905EEDF886BD}" type="pres">
      <dgm:prSet presAssocID="{4951474E-7497-486B-B4BA-0A7B94B08722}" presName="composite" presStyleCnt="0"/>
      <dgm:spPr/>
    </dgm:pt>
    <dgm:pt modelId="{DAEB338A-E8B7-46A2-AEE3-AB9F9CDDA8D2}" type="pres">
      <dgm:prSet presAssocID="{4951474E-7497-486B-B4BA-0A7B94B08722}" presName="parentText" presStyleLbl="alignNode1" presStyleIdx="0" presStyleCnt="6">
        <dgm:presLayoutVars>
          <dgm:chMax val="1"/>
          <dgm:bulletEnabled val="1"/>
        </dgm:presLayoutVars>
      </dgm:prSet>
      <dgm:spPr/>
    </dgm:pt>
    <dgm:pt modelId="{973898FC-35A6-41A7-8E14-CFD81DD86EDF}" type="pres">
      <dgm:prSet presAssocID="{4951474E-7497-486B-B4BA-0A7B94B08722}" presName="descendantText" presStyleLbl="alignAcc1" presStyleIdx="0" presStyleCnt="6">
        <dgm:presLayoutVars>
          <dgm:bulletEnabled val="1"/>
        </dgm:presLayoutVars>
      </dgm:prSet>
      <dgm:spPr/>
    </dgm:pt>
    <dgm:pt modelId="{90833ED3-EAA2-4C15-884C-E7CF72A74FBF}" type="pres">
      <dgm:prSet presAssocID="{5A160A2E-C9EF-43FE-8F9D-9F667EC61E87}" presName="sp" presStyleCnt="0"/>
      <dgm:spPr/>
    </dgm:pt>
    <dgm:pt modelId="{0C7A3C8D-23F5-488D-ADC7-FD52028AA16A}" type="pres">
      <dgm:prSet presAssocID="{7268AB34-0C0E-48B3-9756-61FEE4472761}" presName="composite" presStyleCnt="0"/>
      <dgm:spPr/>
    </dgm:pt>
    <dgm:pt modelId="{FB6B592B-0C34-4432-86BA-D45880C61451}" type="pres">
      <dgm:prSet presAssocID="{7268AB34-0C0E-48B3-9756-61FEE4472761}" presName="parentText" presStyleLbl="alignNode1" presStyleIdx="1" presStyleCnt="6">
        <dgm:presLayoutVars>
          <dgm:chMax val="1"/>
          <dgm:bulletEnabled val="1"/>
        </dgm:presLayoutVars>
      </dgm:prSet>
      <dgm:spPr/>
    </dgm:pt>
    <dgm:pt modelId="{BEB1DAEB-3CD6-4BC6-989B-A9BAE8EA3908}" type="pres">
      <dgm:prSet presAssocID="{7268AB34-0C0E-48B3-9756-61FEE4472761}" presName="descendantText" presStyleLbl="alignAcc1" presStyleIdx="1" presStyleCnt="6">
        <dgm:presLayoutVars>
          <dgm:bulletEnabled val="1"/>
        </dgm:presLayoutVars>
      </dgm:prSet>
      <dgm:spPr/>
    </dgm:pt>
    <dgm:pt modelId="{F8499AB7-DDD9-4B82-AC6C-48CFF2000B00}" type="pres">
      <dgm:prSet presAssocID="{55AEC26F-5729-4A6F-8158-C9E0875582EC}" presName="sp" presStyleCnt="0"/>
      <dgm:spPr/>
    </dgm:pt>
    <dgm:pt modelId="{4FFDF4BE-4EE9-4137-B889-CCCD21FAA6EB}" type="pres">
      <dgm:prSet presAssocID="{CA193F5D-2569-492D-8C73-BBC253C1CC19}" presName="composite" presStyleCnt="0"/>
      <dgm:spPr/>
    </dgm:pt>
    <dgm:pt modelId="{AD2F3D0C-C23E-4BD7-B45F-D3627EC9E71C}" type="pres">
      <dgm:prSet presAssocID="{CA193F5D-2569-492D-8C73-BBC253C1CC19}" presName="parentText" presStyleLbl="alignNode1" presStyleIdx="2" presStyleCnt="6">
        <dgm:presLayoutVars>
          <dgm:chMax val="1"/>
          <dgm:bulletEnabled val="1"/>
        </dgm:presLayoutVars>
      </dgm:prSet>
      <dgm:spPr/>
    </dgm:pt>
    <dgm:pt modelId="{DA511622-B640-44C6-8387-919F005A34B1}" type="pres">
      <dgm:prSet presAssocID="{CA193F5D-2569-492D-8C73-BBC253C1CC19}" presName="descendantText" presStyleLbl="alignAcc1" presStyleIdx="2" presStyleCnt="6">
        <dgm:presLayoutVars>
          <dgm:bulletEnabled val="1"/>
        </dgm:presLayoutVars>
      </dgm:prSet>
      <dgm:spPr/>
    </dgm:pt>
    <dgm:pt modelId="{B30829F9-3ADF-4093-9104-A5A1472CD7A4}" type="pres">
      <dgm:prSet presAssocID="{04CB3F28-9E28-4AE6-AA56-074DF325C86F}" presName="sp" presStyleCnt="0"/>
      <dgm:spPr/>
    </dgm:pt>
    <dgm:pt modelId="{170BE5F9-5FD5-453A-9288-3AD19F84D738}" type="pres">
      <dgm:prSet presAssocID="{B93E75B4-6D7E-4EE6-ADAF-578DDA6F82DB}" presName="composite" presStyleCnt="0"/>
      <dgm:spPr/>
    </dgm:pt>
    <dgm:pt modelId="{5189585D-ADC3-43B0-9CB0-07C2434C3F33}" type="pres">
      <dgm:prSet presAssocID="{B93E75B4-6D7E-4EE6-ADAF-578DDA6F82DB}" presName="parentText" presStyleLbl="alignNode1" presStyleIdx="3" presStyleCnt="6">
        <dgm:presLayoutVars>
          <dgm:chMax val="1"/>
          <dgm:bulletEnabled val="1"/>
        </dgm:presLayoutVars>
      </dgm:prSet>
      <dgm:spPr/>
    </dgm:pt>
    <dgm:pt modelId="{019DE1CD-A87D-481C-AE4C-16DB9F872F63}" type="pres">
      <dgm:prSet presAssocID="{B93E75B4-6D7E-4EE6-ADAF-578DDA6F82DB}" presName="descendantText" presStyleLbl="alignAcc1" presStyleIdx="3" presStyleCnt="6">
        <dgm:presLayoutVars>
          <dgm:bulletEnabled val="1"/>
        </dgm:presLayoutVars>
      </dgm:prSet>
      <dgm:spPr/>
    </dgm:pt>
    <dgm:pt modelId="{4AFECF46-941C-4EDD-B3CD-8DBF20D91C30}" type="pres">
      <dgm:prSet presAssocID="{7B438AF0-B8B6-43EC-BFA0-80CEC78402A9}" presName="sp" presStyleCnt="0"/>
      <dgm:spPr/>
    </dgm:pt>
    <dgm:pt modelId="{B950655C-1467-447F-8D7A-4F1E83810747}" type="pres">
      <dgm:prSet presAssocID="{28D0DFE4-0DC5-4963-8620-3F7829C884D7}" presName="composite" presStyleCnt="0"/>
      <dgm:spPr/>
    </dgm:pt>
    <dgm:pt modelId="{923F234F-44FF-4E39-8A68-C88286308C0A}" type="pres">
      <dgm:prSet presAssocID="{28D0DFE4-0DC5-4963-8620-3F7829C884D7}" presName="parentText" presStyleLbl="alignNode1" presStyleIdx="4" presStyleCnt="6">
        <dgm:presLayoutVars>
          <dgm:chMax val="1"/>
          <dgm:bulletEnabled val="1"/>
        </dgm:presLayoutVars>
      </dgm:prSet>
      <dgm:spPr/>
    </dgm:pt>
    <dgm:pt modelId="{A0525719-91A4-4D2B-8212-B134A973D117}" type="pres">
      <dgm:prSet presAssocID="{28D0DFE4-0DC5-4963-8620-3F7829C884D7}" presName="descendantText" presStyleLbl="alignAcc1" presStyleIdx="4" presStyleCnt="6">
        <dgm:presLayoutVars>
          <dgm:bulletEnabled val="1"/>
        </dgm:presLayoutVars>
      </dgm:prSet>
      <dgm:spPr/>
    </dgm:pt>
    <dgm:pt modelId="{4E440AFF-AE40-447D-8AE1-03AF39C64826}" type="pres">
      <dgm:prSet presAssocID="{2128EE34-4C65-4CFA-A523-16D064EEBE7A}" presName="sp" presStyleCnt="0"/>
      <dgm:spPr/>
    </dgm:pt>
    <dgm:pt modelId="{F8951704-6433-4C12-9E7B-80082903D302}" type="pres">
      <dgm:prSet presAssocID="{2543A556-F356-44B9-908A-BE9CB9262D1C}" presName="composite" presStyleCnt="0"/>
      <dgm:spPr/>
    </dgm:pt>
    <dgm:pt modelId="{FD35D379-6F02-4EB6-8774-6D597A9BBE6E}" type="pres">
      <dgm:prSet presAssocID="{2543A556-F356-44B9-908A-BE9CB9262D1C}" presName="parentText" presStyleLbl="alignNode1" presStyleIdx="5" presStyleCnt="6">
        <dgm:presLayoutVars>
          <dgm:chMax val="1"/>
          <dgm:bulletEnabled val="1"/>
        </dgm:presLayoutVars>
      </dgm:prSet>
      <dgm:spPr/>
    </dgm:pt>
    <dgm:pt modelId="{B36856FF-2555-463F-918C-1757D48D2E51}" type="pres">
      <dgm:prSet presAssocID="{2543A556-F356-44B9-908A-BE9CB9262D1C}" presName="descendantText" presStyleLbl="alignAcc1" presStyleIdx="5" presStyleCnt="6">
        <dgm:presLayoutVars>
          <dgm:bulletEnabled val="1"/>
        </dgm:presLayoutVars>
      </dgm:prSet>
      <dgm:spPr/>
    </dgm:pt>
  </dgm:ptLst>
  <dgm:cxnLst>
    <dgm:cxn modelId="{60FF5602-F0A1-43EE-9BCC-13440DA3346F}" srcId="{EA3FACF0-0698-4187-AAA3-AFE4186B92FC}" destId="{2543A556-F356-44B9-908A-BE9CB9262D1C}" srcOrd="5" destOrd="0" parTransId="{2D021F09-C8EF-4E05-9D4F-78829D949A17}" sibTransId="{8F322904-1BC6-4A16-B2EA-BDFFEDFF34BD}"/>
    <dgm:cxn modelId="{BDB6F30E-2EEB-44E2-A846-D1FE31579AE2}" srcId="{EA3FACF0-0698-4187-AAA3-AFE4186B92FC}" destId="{4951474E-7497-486B-B4BA-0A7B94B08722}" srcOrd="0" destOrd="0" parTransId="{574D9802-B1F1-4220-BB71-141D7780AA5D}" sibTransId="{5A160A2E-C9EF-43FE-8F9D-9F667EC61E87}"/>
    <dgm:cxn modelId="{74263515-CEAA-42BB-B706-BC19341B3B4C}" type="presOf" srcId="{12596A02-53F6-4706-94B4-8DF3A2CCEA48}" destId="{973898FC-35A6-41A7-8E14-CFD81DD86EDF}" srcOrd="0" destOrd="0" presId="urn:microsoft.com/office/officeart/2005/8/layout/chevron2"/>
    <dgm:cxn modelId="{CAB96C22-71F9-4525-9155-5C06558DF2FB}" type="presOf" srcId="{7F454FF4-2DC0-4E3E-825C-93EB718BFF17}" destId="{019DE1CD-A87D-481C-AE4C-16DB9F872F63}" srcOrd="0" destOrd="0" presId="urn:microsoft.com/office/officeart/2005/8/layout/chevron2"/>
    <dgm:cxn modelId="{9B112524-0D07-4EE5-8492-428EA8695298}" type="presOf" srcId="{2543A556-F356-44B9-908A-BE9CB9262D1C}" destId="{FD35D379-6F02-4EB6-8774-6D597A9BBE6E}" srcOrd="0" destOrd="0" presId="urn:microsoft.com/office/officeart/2005/8/layout/chevron2"/>
    <dgm:cxn modelId="{503A653C-1756-4E92-B34B-0E8D795E2D10}" type="presOf" srcId="{28D0DFE4-0DC5-4963-8620-3F7829C884D7}" destId="{923F234F-44FF-4E39-8A68-C88286308C0A}" srcOrd="0" destOrd="0" presId="urn:microsoft.com/office/officeart/2005/8/layout/chevron2"/>
    <dgm:cxn modelId="{B4932D3D-9C0B-44D6-90F4-19A86F59389F}" type="presOf" srcId="{5D613516-5CFA-4B60-87B8-CB11F0D356BA}" destId="{A0525719-91A4-4D2B-8212-B134A973D117}" srcOrd="0" destOrd="0" presId="urn:microsoft.com/office/officeart/2005/8/layout/chevron2"/>
    <dgm:cxn modelId="{63436F5F-1B1D-488E-B095-C5C3C6FF4F94}" srcId="{CA193F5D-2569-492D-8C73-BBC253C1CC19}" destId="{8A42882F-65BC-41B2-841B-CBEFCD97A9ED}" srcOrd="0" destOrd="0" parTransId="{7057045D-8751-45B5-AD66-2BF4760A6BCC}" sibTransId="{54BBC025-6B48-4483-B867-656BE9B797B7}"/>
    <dgm:cxn modelId="{DBFC9661-CCCF-474D-8A7D-67BE3093FBDF}" srcId="{2543A556-F356-44B9-908A-BE9CB9262D1C}" destId="{6CD5D609-304E-448C-8564-15B737C97BD7}" srcOrd="0" destOrd="0" parTransId="{A3735DB2-A61F-4578-8696-F52A5AE245F4}" sibTransId="{6A2C7920-E7B8-461B-AAE8-3650729DE395}"/>
    <dgm:cxn modelId="{7C3BCC4F-BD4F-4AD7-91A3-95487578FC5A}" type="presOf" srcId="{CA193F5D-2569-492D-8C73-BBC253C1CC19}" destId="{AD2F3D0C-C23E-4BD7-B45F-D3627EC9E71C}" srcOrd="0" destOrd="0" presId="urn:microsoft.com/office/officeart/2005/8/layout/chevron2"/>
    <dgm:cxn modelId="{12897B50-31CD-4ABA-8CCF-39D928D41E25}" srcId="{EA3FACF0-0698-4187-AAA3-AFE4186B92FC}" destId="{28D0DFE4-0DC5-4963-8620-3F7829C884D7}" srcOrd="4" destOrd="0" parTransId="{B048A868-4660-4819-A6BB-14FD901C15BD}" sibTransId="{2128EE34-4C65-4CFA-A523-16D064EEBE7A}"/>
    <dgm:cxn modelId="{B5E07E71-E76D-4AF4-BB21-21BDC76D8D3D}" srcId="{EA3FACF0-0698-4187-AAA3-AFE4186B92FC}" destId="{B93E75B4-6D7E-4EE6-ADAF-578DDA6F82DB}" srcOrd="3" destOrd="0" parTransId="{C71DED2C-84D2-481F-8D7E-4F8D356A418B}" sibTransId="{7B438AF0-B8B6-43EC-BFA0-80CEC78402A9}"/>
    <dgm:cxn modelId="{42930D72-4E0A-4049-8A8F-3C8334BAAD00}" srcId="{28D0DFE4-0DC5-4963-8620-3F7829C884D7}" destId="{5D613516-5CFA-4B60-87B8-CB11F0D356BA}" srcOrd="0" destOrd="0" parTransId="{FB6A53E2-AA2C-4323-823D-2581D03CAC43}" sibTransId="{C581425E-F239-41F7-A5D8-6176580B871E}"/>
    <dgm:cxn modelId="{6C48C558-FA22-4374-BD2A-6F727441E606}" srcId="{EA3FACF0-0698-4187-AAA3-AFE4186B92FC}" destId="{7268AB34-0C0E-48B3-9756-61FEE4472761}" srcOrd="1" destOrd="0" parTransId="{E3216DA0-D931-4DD2-A5F5-3DBF6D881615}" sibTransId="{55AEC26F-5729-4A6F-8158-C9E0875582EC}"/>
    <dgm:cxn modelId="{A53A5B9D-AB0F-4E6E-9AC7-6F7BA16C6056}" type="presOf" srcId="{8A42882F-65BC-41B2-841B-CBEFCD97A9ED}" destId="{DA511622-B640-44C6-8387-919F005A34B1}" srcOrd="0" destOrd="0" presId="urn:microsoft.com/office/officeart/2005/8/layout/chevron2"/>
    <dgm:cxn modelId="{5BEC43A3-9973-4148-839B-5E2B9740602F}" srcId="{EA3FACF0-0698-4187-AAA3-AFE4186B92FC}" destId="{CA193F5D-2569-492D-8C73-BBC253C1CC19}" srcOrd="2" destOrd="0" parTransId="{2F9E6901-FA0D-4AAF-814D-6731D3923519}" sibTransId="{04CB3F28-9E28-4AE6-AA56-074DF325C86F}"/>
    <dgm:cxn modelId="{E8AE0FA5-8482-4FC4-80B3-0C46F0D3EBEF}" type="presOf" srcId="{AE6B7309-F46B-498B-AD3A-2B68FA9BABFC}" destId="{BEB1DAEB-3CD6-4BC6-989B-A9BAE8EA3908}" srcOrd="0" destOrd="0" presId="urn:microsoft.com/office/officeart/2005/8/layout/chevron2"/>
    <dgm:cxn modelId="{37D442BA-9962-42A7-A6AE-EF6AC44B5A44}" srcId="{4951474E-7497-486B-B4BA-0A7B94B08722}" destId="{12596A02-53F6-4706-94B4-8DF3A2CCEA48}" srcOrd="0" destOrd="0" parTransId="{1F710F79-0DB8-4B5D-80FB-A354DE53A352}" sibTransId="{AAA9EA8C-1025-499C-A817-4E9115AC9317}"/>
    <dgm:cxn modelId="{CB4997BE-7063-48C0-BC8A-658ADC71313E}" type="presOf" srcId="{EA3FACF0-0698-4187-AAA3-AFE4186B92FC}" destId="{05917175-6AD1-4C57-B6B9-40B9E2E174D9}" srcOrd="0" destOrd="0" presId="urn:microsoft.com/office/officeart/2005/8/layout/chevron2"/>
    <dgm:cxn modelId="{3D01EAC4-345F-4501-9EC2-3C443782A3B1}" srcId="{B93E75B4-6D7E-4EE6-ADAF-578DDA6F82DB}" destId="{7F454FF4-2DC0-4E3E-825C-93EB718BFF17}" srcOrd="0" destOrd="0" parTransId="{CF2EB29F-FF0C-44BC-A5EC-E18AD6CECD0E}" sibTransId="{6D950491-6495-4DE5-AC4B-64FE7964BBF3}"/>
    <dgm:cxn modelId="{A41D1CDE-463E-48DB-AE85-46B228BF6820}" type="presOf" srcId="{B93E75B4-6D7E-4EE6-ADAF-578DDA6F82DB}" destId="{5189585D-ADC3-43B0-9CB0-07C2434C3F33}" srcOrd="0" destOrd="0" presId="urn:microsoft.com/office/officeart/2005/8/layout/chevron2"/>
    <dgm:cxn modelId="{563955E4-BBB5-45A4-868A-1D135E3A9732}" type="presOf" srcId="{7268AB34-0C0E-48B3-9756-61FEE4472761}" destId="{FB6B592B-0C34-4432-86BA-D45880C61451}" srcOrd="0" destOrd="0" presId="urn:microsoft.com/office/officeart/2005/8/layout/chevron2"/>
    <dgm:cxn modelId="{277C80E7-FB6D-4B85-B333-1AE17733FA86}" type="presOf" srcId="{6CD5D609-304E-448C-8564-15B737C97BD7}" destId="{B36856FF-2555-463F-918C-1757D48D2E51}" srcOrd="0" destOrd="0" presId="urn:microsoft.com/office/officeart/2005/8/layout/chevron2"/>
    <dgm:cxn modelId="{5E75EDF8-2EA6-4AD6-A7EA-FD134BBFC54F}" type="presOf" srcId="{4951474E-7497-486B-B4BA-0A7B94B08722}" destId="{DAEB338A-E8B7-46A2-AEE3-AB9F9CDDA8D2}" srcOrd="0" destOrd="0" presId="urn:microsoft.com/office/officeart/2005/8/layout/chevron2"/>
    <dgm:cxn modelId="{967FF1FA-162E-4B08-A572-F898F3573316}" srcId="{7268AB34-0C0E-48B3-9756-61FEE4472761}" destId="{AE6B7309-F46B-498B-AD3A-2B68FA9BABFC}" srcOrd="0" destOrd="0" parTransId="{57302477-2898-4012-A420-585D8D6094C6}" sibTransId="{90FEBE20-871E-4DC3-9D71-3A22DD71EDE6}"/>
    <dgm:cxn modelId="{25C69514-EC46-4EA9-BEFA-DF22B79BB760}" type="presParOf" srcId="{05917175-6AD1-4C57-B6B9-40B9E2E174D9}" destId="{4647A769-E912-4752-B5AB-905EEDF886BD}" srcOrd="0" destOrd="0" presId="urn:microsoft.com/office/officeart/2005/8/layout/chevron2"/>
    <dgm:cxn modelId="{2D2B68F5-E883-4214-B5E5-F180028B7606}" type="presParOf" srcId="{4647A769-E912-4752-B5AB-905EEDF886BD}" destId="{DAEB338A-E8B7-46A2-AEE3-AB9F9CDDA8D2}" srcOrd="0" destOrd="0" presId="urn:microsoft.com/office/officeart/2005/8/layout/chevron2"/>
    <dgm:cxn modelId="{63498891-E55B-42D3-8DED-F199CA4433CC}" type="presParOf" srcId="{4647A769-E912-4752-B5AB-905EEDF886BD}" destId="{973898FC-35A6-41A7-8E14-CFD81DD86EDF}" srcOrd="1" destOrd="0" presId="urn:microsoft.com/office/officeart/2005/8/layout/chevron2"/>
    <dgm:cxn modelId="{C834BFA0-955E-4C3F-A842-36B3FDC83B63}" type="presParOf" srcId="{05917175-6AD1-4C57-B6B9-40B9E2E174D9}" destId="{90833ED3-EAA2-4C15-884C-E7CF72A74FBF}" srcOrd="1" destOrd="0" presId="urn:microsoft.com/office/officeart/2005/8/layout/chevron2"/>
    <dgm:cxn modelId="{CA4C194E-A05C-419E-A038-82E695D9F6DD}" type="presParOf" srcId="{05917175-6AD1-4C57-B6B9-40B9E2E174D9}" destId="{0C7A3C8D-23F5-488D-ADC7-FD52028AA16A}" srcOrd="2" destOrd="0" presId="urn:microsoft.com/office/officeart/2005/8/layout/chevron2"/>
    <dgm:cxn modelId="{80C6C3D3-663C-4B41-93A3-4E349199270E}" type="presParOf" srcId="{0C7A3C8D-23F5-488D-ADC7-FD52028AA16A}" destId="{FB6B592B-0C34-4432-86BA-D45880C61451}" srcOrd="0" destOrd="0" presId="urn:microsoft.com/office/officeart/2005/8/layout/chevron2"/>
    <dgm:cxn modelId="{6BEE7668-32C2-48C3-84E6-E690B0B9466D}" type="presParOf" srcId="{0C7A3C8D-23F5-488D-ADC7-FD52028AA16A}" destId="{BEB1DAEB-3CD6-4BC6-989B-A9BAE8EA3908}" srcOrd="1" destOrd="0" presId="urn:microsoft.com/office/officeart/2005/8/layout/chevron2"/>
    <dgm:cxn modelId="{CC57B6BB-7E3B-4002-8150-A47F3D37FA3D}" type="presParOf" srcId="{05917175-6AD1-4C57-B6B9-40B9E2E174D9}" destId="{F8499AB7-DDD9-4B82-AC6C-48CFF2000B00}" srcOrd="3" destOrd="0" presId="urn:microsoft.com/office/officeart/2005/8/layout/chevron2"/>
    <dgm:cxn modelId="{525DFE97-668E-4C5D-873D-77B94A2E265F}" type="presParOf" srcId="{05917175-6AD1-4C57-B6B9-40B9E2E174D9}" destId="{4FFDF4BE-4EE9-4137-B889-CCCD21FAA6EB}" srcOrd="4" destOrd="0" presId="urn:microsoft.com/office/officeart/2005/8/layout/chevron2"/>
    <dgm:cxn modelId="{ECDB2BEF-F772-49B4-80B3-68875958A74F}" type="presParOf" srcId="{4FFDF4BE-4EE9-4137-B889-CCCD21FAA6EB}" destId="{AD2F3D0C-C23E-4BD7-B45F-D3627EC9E71C}" srcOrd="0" destOrd="0" presId="urn:microsoft.com/office/officeart/2005/8/layout/chevron2"/>
    <dgm:cxn modelId="{C026430B-7E02-4E05-815D-D4966FABA5AE}" type="presParOf" srcId="{4FFDF4BE-4EE9-4137-B889-CCCD21FAA6EB}" destId="{DA511622-B640-44C6-8387-919F005A34B1}" srcOrd="1" destOrd="0" presId="urn:microsoft.com/office/officeart/2005/8/layout/chevron2"/>
    <dgm:cxn modelId="{FEA9BA75-12F5-4CA0-A4AF-98778D7221B5}" type="presParOf" srcId="{05917175-6AD1-4C57-B6B9-40B9E2E174D9}" destId="{B30829F9-3ADF-4093-9104-A5A1472CD7A4}" srcOrd="5" destOrd="0" presId="urn:microsoft.com/office/officeart/2005/8/layout/chevron2"/>
    <dgm:cxn modelId="{FFDC4E4E-D15A-41E6-AF13-7335575D9F03}" type="presParOf" srcId="{05917175-6AD1-4C57-B6B9-40B9E2E174D9}" destId="{170BE5F9-5FD5-453A-9288-3AD19F84D738}" srcOrd="6" destOrd="0" presId="urn:microsoft.com/office/officeart/2005/8/layout/chevron2"/>
    <dgm:cxn modelId="{AF8DAEE8-A8BC-4E3C-9732-3CAF2DD996DC}" type="presParOf" srcId="{170BE5F9-5FD5-453A-9288-3AD19F84D738}" destId="{5189585D-ADC3-43B0-9CB0-07C2434C3F33}" srcOrd="0" destOrd="0" presId="urn:microsoft.com/office/officeart/2005/8/layout/chevron2"/>
    <dgm:cxn modelId="{BD5B0589-77AF-43B2-9ED7-6051B3202BA9}" type="presParOf" srcId="{170BE5F9-5FD5-453A-9288-3AD19F84D738}" destId="{019DE1CD-A87D-481C-AE4C-16DB9F872F63}" srcOrd="1" destOrd="0" presId="urn:microsoft.com/office/officeart/2005/8/layout/chevron2"/>
    <dgm:cxn modelId="{CD900BC4-CB53-4E57-945D-1CA9AC1DB5E2}" type="presParOf" srcId="{05917175-6AD1-4C57-B6B9-40B9E2E174D9}" destId="{4AFECF46-941C-4EDD-B3CD-8DBF20D91C30}" srcOrd="7" destOrd="0" presId="urn:microsoft.com/office/officeart/2005/8/layout/chevron2"/>
    <dgm:cxn modelId="{0870ED35-6170-41D5-A339-0C0572963050}" type="presParOf" srcId="{05917175-6AD1-4C57-B6B9-40B9E2E174D9}" destId="{B950655C-1467-447F-8D7A-4F1E83810747}" srcOrd="8" destOrd="0" presId="urn:microsoft.com/office/officeart/2005/8/layout/chevron2"/>
    <dgm:cxn modelId="{DB62035B-C3E9-4696-A09F-A232DECF71A5}" type="presParOf" srcId="{B950655C-1467-447F-8D7A-4F1E83810747}" destId="{923F234F-44FF-4E39-8A68-C88286308C0A}" srcOrd="0" destOrd="0" presId="urn:microsoft.com/office/officeart/2005/8/layout/chevron2"/>
    <dgm:cxn modelId="{42C2B3A9-F323-44C3-8658-422E88C54759}" type="presParOf" srcId="{B950655C-1467-447F-8D7A-4F1E83810747}" destId="{A0525719-91A4-4D2B-8212-B134A973D117}" srcOrd="1" destOrd="0" presId="urn:microsoft.com/office/officeart/2005/8/layout/chevron2"/>
    <dgm:cxn modelId="{807F7D19-D437-4028-B8D0-DDC1E0F62575}" type="presParOf" srcId="{05917175-6AD1-4C57-B6B9-40B9E2E174D9}" destId="{4E440AFF-AE40-447D-8AE1-03AF39C64826}" srcOrd="9" destOrd="0" presId="urn:microsoft.com/office/officeart/2005/8/layout/chevron2"/>
    <dgm:cxn modelId="{09C83496-4613-421C-9716-0A2309846861}" type="presParOf" srcId="{05917175-6AD1-4C57-B6B9-40B9E2E174D9}" destId="{F8951704-6433-4C12-9E7B-80082903D302}" srcOrd="10" destOrd="0" presId="urn:microsoft.com/office/officeart/2005/8/layout/chevron2"/>
    <dgm:cxn modelId="{0A7709CF-EA6F-4F55-ADF1-7BABBC6DBF3D}" type="presParOf" srcId="{F8951704-6433-4C12-9E7B-80082903D302}" destId="{FD35D379-6F02-4EB6-8774-6D597A9BBE6E}" srcOrd="0" destOrd="0" presId="urn:microsoft.com/office/officeart/2005/8/layout/chevron2"/>
    <dgm:cxn modelId="{985F345A-DF4F-43CF-B4C2-9D258A4EB114}" type="presParOf" srcId="{F8951704-6433-4C12-9E7B-80082903D302}" destId="{B36856FF-2555-463F-918C-1757D48D2E51}"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EB338A-E8B7-46A2-AEE3-AB9F9CDDA8D2}">
      <dsp:nvSpPr>
        <dsp:cNvPr id="0" name=""/>
        <dsp:cNvSpPr/>
      </dsp:nvSpPr>
      <dsp:spPr>
        <a:xfrm rot="5400000">
          <a:off x="-104528" y="106801"/>
          <a:ext cx="696853" cy="487797"/>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dirty="0"/>
            <a:t>Stage 1 </a:t>
          </a:r>
          <a:endParaRPr lang="en-US" sz="1200" kern="1200" dirty="0"/>
        </a:p>
      </dsp:txBody>
      <dsp:txXfrm rot="-5400000">
        <a:off x="1" y="246172"/>
        <a:ext cx="487797" cy="209056"/>
      </dsp:txXfrm>
    </dsp:sp>
    <dsp:sp modelId="{973898FC-35A6-41A7-8E14-CFD81DD86EDF}">
      <dsp:nvSpPr>
        <dsp:cNvPr id="0" name=""/>
        <dsp:cNvSpPr/>
      </dsp:nvSpPr>
      <dsp:spPr>
        <a:xfrm rot="5400000">
          <a:off x="5532396" y="-5042325"/>
          <a:ext cx="452954" cy="10542152"/>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CA" sz="2800" kern="1200" dirty="0"/>
            <a:t>Identify the Research Question</a:t>
          </a:r>
          <a:endParaRPr lang="en-US" sz="2800" kern="1200" dirty="0"/>
        </a:p>
      </dsp:txBody>
      <dsp:txXfrm rot="-5400000">
        <a:off x="487798" y="24384"/>
        <a:ext cx="10520041" cy="408732"/>
      </dsp:txXfrm>
    </dsp:sp>
    <dsp:sp modelId="{FB6B592B-0C34-4432-86BA-D45880C61451}">
      <dsp:nvSpPr>
        <dsp:cNvPr id="0" name=""/>
        <dsp:cNvSpPr/>
      </dsp:nvSpPr>
      <dsp:spPr>
        <a:xfrm rot="5400000">
          <a:off x="-104528" y="702169"/>
          <a:ext cx="696853" cy="487797"/>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dirty="0"/>
            <a:t>Stage 2</a:t>
          </a:r>
          <a:endParaRPr lang="en-US" sz="1200" kern="1200" dirty="0"/>
        </a:p>
      </dsp:txBody>
      <dsp:txXfrm rot="-5400000">
        <a:off x="1" y="841540"/>
        <a:ext cx="487797" cy="209056"/>
      </dsp:txXfrm>
    </dsp:sp>
    <dsp:sp modelId="{BEB1DAEB-3CD6-4BC6-989B-A9BAE8EA3908}">
      <dsp:nvSpPr>
        <dsp:cNvPr id="0" name=""/>
        <dsp:cNvSpPr/>
      </dsp:nvSpPr>
      <dsp:spPr>
        <a:xfrm rot="5400000">
          <a:off x="5532396" y="-4446957"/>
          <a:ext cx="452954" cy="10542152"/>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CA" sz="2800" kern="1200" dirty="0"/>
            <a:t>Identify Relevant Studies</a:t>
          </a:r>
          <a:endParaRPr lang="en-US" sz="2800" kern="1200" dirty="0"/>
        </a:p>
      </dsp:txBody>
      <dsp:txXfrm rot="-5400000">
        <a:off x="487798" y="619752"/>
        <a:ext cx="10520041" cy="408732"/>
      </dsp:txXfrm>
    </dsp:sp>
    <dsp:sp modelId="{AD2F3D0C-C23E-4BD7-B45F-D3627EC9E71C}">
      <dsp:nvSpPr>
        <dsp:cNvPr id="0" name=""/>
        <dsp:cNvSpPr/>
      </dsp:nvSpPr>
      <dsp:spPr>
        <a:xfrm rot="5400000">
          <a:off x="-104528" y="1297536"/>
          <a:ext cx="696853" cy="487797"/>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dirty="0"/>
            <a:t>Stage 3</a:t>
          </a:r>
          <a:endParaRPr lang="en-US" sz="1200" kern="1200" dirty="0"/>
        </a:p>
      </dsp:txBody>
      <dsp:txXfrm rot="-5400000">
        <a:off x="1" y="1436907"/>
        <a:ext cx="487797" cy="209056"/>
      </dsp:txXfrm>
    </dsp:sp>
    <dsp:sp modelId="{DA511622-B640-44C6-8387-919F005A34B1}">
      <dsp:nvSpPr>
        <dsp:cNvPr id="0" name=""/>
        <dsp:cNvSpPr/>
      </dsp:nvSpPr>
      <dsp:spPr>
        <a:xfrm rot="5400000">
          <a:off x="5532396" y="-3851590"/>
          <a:ext cx="452954" cy="10542152"/>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CA" sz="2800" kern="1200" dirty="0"/>
            <a:t>Screen &amp; Select Studies</a:t>
          </a:r>
          <a:endParaRPr lang="en-US" sz="2800" kern="1200" dirty="0"/>
        </a:p>
      </dsp:txBody>
      <dsp:txXfrm rot="-5400000">
        <a:off x="487798" y="1215119"/>
        <a:ext cx="10520041" cy="408732"/>
      </dsp:txXfrm>
    </dsp:sp>
    <dsp:sp modelId="{5189585D-ADC3-43B0-9CB0-07C2434C3F33}">
      <dsp:nvSpPr>
        <dsp:cNvPr id="0" name=""/>
        <dsp:cNvSpPr/>
      </dsp:nvSpPr>
      <dsp:spPr>
        <a:xfrm rot="5400000">
          <a:off x="-104528" y="1892903"/>
          <a:ext cx="696853" cy="487797"/>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dirty="0"/>
            <a:t>Stage 4</a:t>
          </a:r>
          <a:endParaRPr lang="en-US" sz="1200" kern="1200" dirty="0"/>
        </a:p>
      </dsp:txBody>
      <dsp:txXfrm rot="-5400000">
        <a:off x="1" y="2032274"/>
        <a:ext cx="487797" cy="209056"/>
      </dsp:txXfrm>
    </dsp:sp>
    <dsp:sp modelId="{019DE1CD-A87D-481C-AE4C-16DB9F872F63}">
      <dsp:nvSpPr>
        <dsp:cNvPr id="0" name=""/>
        <dsp:cNvSpPr/>
      </dsp:nvSpPr>
      <dsp:spPr>
        <a:xfrm rot="5400000">
          <a:off x="5532396" y="-3256222"/>
          <a:ext cx="452954" cy="10542152"/>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CA" sz="2800" kern="1200" dirty="0"/>
            <a:t>Extract and Synthesize Data</a:t>
          </a:r>
          <a:endParaRPr lang="en-US" sz="2800" kern="1200" dirty="0"/>
        </a:p>
      </dsp:txBody>
      <dsp:txXfrm rot="-5400000">
        <a:off x="487798" y="1810487"/>
        <a:ext cx="10520041" cy="408732"/>
      </dsp:txXfrm>
    </dsp:sp>
    <dsp:sp modelId="{923F234F-44FF-4E39-8A68-C88286308C0A}">
      <dsp:nvSpPr>
        <dsp:cNvPr id="0" name=""/>
        <dsp:cNvSpPr/>
      </dsp:nvSpPr>
      <dsp:spPr>
        <a:xfrm rot="5400000">
          <a:off x="-104528" y="2488271"/>
          <a:ext cx="696853" cy="487797"/>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dirty="0"/>
            <a:t>Stage 5</a:t>
          </a:r>
          <a:endParaRPr lang="en-US" sz="1200" kern="1200" dirty="0"/>
        </a:p>
      </dsp:txBody>
      <dsp:txXfrm rot="-5400000">
        <a:off x="1" y="2627642"/>
        <a:ext cx="487797" cy="209056"/>
      </dsp:txXfrm>
    </dsp:sp>
    <dsp:sp modelId="{A0525719-91A4-4D2B-8212-B134A973D117}">
      <dsp:nvSpPr>
        <dsp:cNvPr id="0" name=""/>
        <dsp:cNvSpPr/>
      </dsp:nvSpPr>
      <dsp:spPr>
        <a:xfrm rot="5400000">
          <a:off x="5532396" y="-2660855"/>
          <a:ext cx="452954" cy="10542152"/>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CA" sz="2800" kern="1200" dirty="0"/>
            <a:t>Chart the Data &amp; Report Findings</a:t>
          </a:r>
          <a:endParaRPr lang="en-US" sz="2800" kern="1200" dirty="0"/>
        </a:p>
      </dsp:txBody>
      <dsp:txXfrm rot="-5400000">
        <a:off x="487798" y="2405854"/>
        <a:ext cx="10520041" cy="408732"/>
      </dsp:txXfrm>
    </dsp:sp>
    <dsp:sp modelId="{FD35D379-6F02-4EB6-8774-6D597A9BBE6E}">
      <dsp:nvSpPr>
        <dsp:cNvPr id="0" name=""/>
        <dsp:cNvSpPr/>
      </dsp:nvSpPr>
      <dsp:spPr>
        <a:xfrm rot="5400000">
          <a:off x="-104528" y="3083638"/>
          <a:ext cx="696853" cy="487797"/>
        </a:xfrm>
        <a:prstGeom prst="chevron">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CA" sz="1200" kern="1200" dirty="0"/>
            <a:t>Stage 6</a:t>
          </a:r>
          <a:endParaRPr lang="en-US" sz="1200" kern="1200" dirty="0"/>
        </a:p>
      </dsp:txBody>
      <dsp:txXfrm rot="-5400000">
        <a:off x="1" y="3223009"/>
        <a:ext cx="487797" cy="209056"/>
      </dsp:txXfrm>
    </dsp:sp>
    <dsp:sp modelId="{B36856FF-2555-463F-918C-1757D48D2E51}">
      <dsp:nvSpPr>
        <dsp:cNvPr id="0" name=""/>
        <dsp:cNvSpPr/>
      </dsp:nvSpPr>
      <dsp:spPr>
        <a:xfrm rot="5400000">
          <a:off x="5532396" y="-2065488"/>
          <a:ext cx="452954" cy="10542152"/>
        </a:xfrm>
        <a:prstGeom prst="round2SameRect">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US" sz="2800" kern="1200" dirty="0"/>
            <a:t>Consultation (optional)</a:t>
          </a:r>
        </a:p>
      </dsp:txBody>
      <dsp:txXfrm rot="-5400000">
        <a:off x="487798" y="3001221"/>
        <a:ext cx="10520041" cy="40873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EF8E6C-6369-D543-80A0-ED58BA6493ED}" type="datetimeFigureOut">
              <a:rPr lang="en-US" smtClean="0"/>
              <a:t>9/5/2023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3609D9-0E13-574D-AF40-804A8A6AA695}" type="slidenum">
              <a:rPr lang="en-US" smtClean="0"/>
              <a:t>‹#›</a:t>
            </a:fld>
            <a:endParaRPr lang="en-US"/>
          </a:p>
        </p:txBody>
      </p:sp>
    </p:spTree>
    <p:extLst>
      <p:ext uri="{BB962C8B-B14F-4D97-AF65-F5344CB8AC3E}">
        <p14:creationId xmlns:p14="http://schemas.microsoft.com/office/powerpoint/2010/main" val="33362299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Systematic review – formal methods – specific research question around intervention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Scoping review – overview of broad field – does not necessarily include data quality</a:t>
            </a:r>
          </a:p>
          <a:p>
            <a:endParaRPr lang="en-US" dirty="0"/>
          </a:p>
        </p:txBody>
      </p:sp>
      <p:sp>
        <p:nvSpPr>
          <p:cNvPr id="4" name="Slide Number Placeholder 3"/>
          <p:cNvSpPr>
            <a:spLocks noGrp="1"/>
          </p:cNvSpPr>
          <p:nvPr>
            <p:ph type="sldNum" sz="quarter" idx="5"/>
          </p:nvPr>
        </p:nvSpPr>
        <p:spPr/>
        <p:txBody>
          <a:bodyPr/>
          <a:lstStyle/>
          <a:p>
            <a:fld id="{DA3609D9-0E13-574D-AF40-804A8A6AA695}" type="slidenum">
              <a:rPr lang="en-US" smtClean="0"/>
              <a:t>3</a:t>
            </a:fld>
            <a:endParaRPr lang="en-US"/>
          </a:p>
        </p:txBody>
      </p:sp>
    </p:spTree>
    <p:extLst>
      <p:ext uri="{BB962C8B-B14F-4D97-AF65-F5344CB8AC3E}">
        <p14:creationId xmlns:p14="http://schemas.microsoft.com/office/powerpoint/2010/main" val="29304377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15</a:t>
            </a:fld>
            <a:endParaRPr lang="en-CA"/>
          </a:p>
        </p:txBody>
      </p:sp>
    </p:spTree>
    <p:extLst>
      <p:ext uri="{BB962C8B-B14F-4D97-AF65-F5344CB8AC3E}">
        <p14:creationId xmlns:p14="http://schemas.microsoft.com/office/powerpoint/2010/main" val="95378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16</a:t>
            </a:fld>
            <a:endParaRPr lang="en-CA"/>
          </a:p>
        </p:txBody>
      </p:sp>
    </p:spTree>
    <p:extLst>
      <p:ext uri="{BB962C8B-B14F-4D97-AF65-F5344CB8AC3E}">
        <p14:creationId xmlns:p14="http://schemas.microsoft.com/office/powerpoint/2010/main" val="3278957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17</a:t>
            </a:fld>
            <a:endParaRPr lang="en-CA"/>
          </a:p>
        </p:txBody>
      </p:sp>
    </p:spTree>
    <p:extLst>
      <p:ext uri="{BB962C8B-B14F-4D97-AF65-F5344CB8AC3E}">
        <p14:creationId xmlns:p14="http://schemas.microsoft.com/office/powerpoint/2010/main" val="16038509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18</a:t>
            </a:fld>
            <a:endParaRPr lang="en-CA"/>
          </a:p>
        </p:txBody>
      </p:sp>
    </p:spTree>
    <p:extLst>
      <p:ext uri="{BB962C8B-B14F-4D97-AF65-F5344CB8AC3E}">
        <p14:creationId xmlns:p14="http://schemas.microsoft.com/office/powerpoint/2010/main" val="16150648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19</a:t>
            </a:fld>
            <a:endParaRPr lang="en-CA"/>
          </a:p>
        </p:txBody>
      </p:sp>
    </p:spTree>
    <p:extLst>
      <p:ext uri="{BB962C8B-B14F-4D97-AF65-F5344CB8AC3E}">
        <p14:creationId xmlns:p14="http://schemas.microsoft.com/office/powerpoint/2010/main" val="11775704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20</a:t>
            </a:fld>
            <a:endParaRPr lang="en-CA"/>
          </a:p>
        </p:txBody>
      </p:sp>
    </p:spTree>
    <p:extLst>
      <p:ext uri="{BB962C8B-B14F-4D97-AF65-F5344CB8AC3E}">
        <p14:creationId xmlns:p14="http://schemas.microsoft.com/office/powerpoint/2010/main" val="39748662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21</a:t>
            </a:fld>
            <a:endParaRPr lang="en-CA"/>
          </a:p>
        </p:txBody>
      </p:sp>
    </p:spTree>
    <p:extLst>
      <p:ext uri="{BB962C8B-B14F-4D97-AF65-F5344CB8AC3E}">
        <p14:creationId xmlns:p14="http://schemas.microsoft.com/office/powerpoint/2010/main" val="2982874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3609D9-0E13-574D-AF40-804A8A6AA695}" type="slidenum">
              <a:rPr lang="en-US" smtClean="0"/>
              <a:t>6</a:t>
            </a:fld>
            <a:endParaRPr lang="en-US"/>
          </a:p>
        </p:txBody>
      </p:sp>
    </p:spTree>
    <p:extLst>
      <p:ext uri="{BB962C8B-B14F-4D97-AF65-F5344CB8AC3E}">
        <p14:creationId xmlns:p14="http://schemas.microsoft.com/office/powerpoint/2010/main" val="3391621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3609D9-0E13-574D-AF40-804A8A6AA695}" type="slidenum">
              <a:rPr lang="en-US" smtClean="0"/>
              <a:t>7</a:t>
            </a:fld>
            <a:endParaRPr lang="en-US"/>
          </a:p>
        </p:txBody>
      </p:sp>
    </p:spTree>
    <p:extLst>
      <p:ext uri="{BB962C8B-B14F-4D97-AF65-F5344CB8AC3E}">
        <p14:creationId xmlns:p14="http://schemas.microsoft.com/office/powerpoint/2010/main" val="2533753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3609D9-0E13-574D-AF40-804A8A6AA695}" type="slidenum">
              <a:rPr lang="en-US" smtClean="0"/>
              <a:t>8</a:t>
            </a:fld>
            <a:endParaRPr lang="en-US"/>
          </a:p>
        </p:txBody>
      </p:sp>
    </p:spTree>
    <p:extLst>
      <p:ext uri="{BB962C8B-B14F-4D97-AF65-F5344CB8AC3E}">
        <p14:creationId xmlns:p14="http://schemas.microsoft.com/office/powerpoint/2010/main" val="147531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3609D9-0E13-574D-AF40-804A8A6AA695}" type="slidenum">
              <a:rPr lang="en-US" smtClean="0"/>
              <a:t>9</a:t>
            </a:fld>
            <a:endParaRPr lang="en-US"/>
          </a:p>
        </p:txBody>
      </p:sp>
    </p:spTree>
    <p:extLst>
      <p:ext uri="{BB962C8B-B14F-4D97-AF65-F5344CB8AC3E}">
        <p14:creationId xmlns:p14="http://schemas.microsoft.com/office/powerpoint/2010/main" val="22088890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3609D9-0E13-574D-AF40-804A8A6AA695}" type="slidenum">
              <a:rPr lang="en-US" smtClean="0"/>
              <a:t>10</a:t>
            </a:fld>
            <a:endParaRPr lang="en-US"/>
          </a:p>
        </p:txBody>
      </p:sp>
    </p:spTree>
    <p:extLst>
      <p:ext uri="{BB962C8B-B14F-4D97-AF65-F5344CB8AC3E}">
        <p14:creationId xmlns:p14="http://schemas.microsoft.com/office/powerpoint/2010/main" val="3689650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12</a:t>
            </a:fld>
            <a:endParaRPr lang="en-CA"/>
          </a:p>
        </p:txBody>
      </p:sp>
    </p:spTree>
    <p:extLst>
      <p:ext uri="{BB962C8B-B14F-4D97-AF65-F5344CB8AC3E}">
        <p14:creationId xmlns:p14="http://schemas.microsoft.com/office/powerpoint/2010/main" val="3596987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13</a:t>
            </a:fld>
            <a:endParaRPr lang="en-CA"/>
          </a:p>
        </p:txBody>
      </p:sp>
    </p:spTree>
    <p:extLst>
      <p:ext uri="{BB962C8B-B14F-4D97-AF65-F5344CB8AC3E}">
        <p14:creationId xmlns:p14="http://schemas.microsoft.com/office/powerpoint/2010/main" val="989143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7297246-3143-479F-9E2D-7C619B46FB81}" type="slidenum">
              <a:rPr lang="en-CA" smtClean="0"/>
              <a:t>14</a:t>
            </a:fld>
            <a:endParaRPr lang="en-CA"/>
          </a:p>
        </p:txBody>
      </p:sp>
    </p:spTree>
    <p:extLst>
      <p:ext uri="{BB962C8B-B14F-4D97-AF65-F5344CB8AC3E}">
        <p14:creationId xmlns:p14="http://schemas.microsoft.com/office/powerpoint/2010/main" val="2412085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9/5/2023</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9/5/2023</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9/5/2023</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9/5/2023</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9/5/2023</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hyperlink" Target="https://doi.org/10.1080/1364557032000119616" TargetMode="Externa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guides.library.ubc.ca/SystematicReviews/workshop#s-lg-box-16128816"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doi.org/10.1186/1748-5908-5-69" TargetMode="External"/><Relationship Id="rId2" Type="http://schemas.openxmlformats.org/officeDocument/2006/relationships/hyperlink" Target="https://doi.org/10.1080/1364557032000119616" TargetMode="External"/><Relationship Id="rId1" Type="http://schemas.openxmlformats.org/officeDocument/2006/relationships/slideLayout" Target="../slideLayouts/slideLayout2.xml"/><Relationship Id="rId6" Type="http://schemas.openxmlformats.org/officeDocument/2006/relationships/hyperlink" Target="https://doi.org/10.1186/s13643-015-0163-7" TargetMode="External"/><Relationship Id="rId5" Type="http://schemas.openxmlformats.org/officeDocument/2006/relationships/hyperlink" Target="https://doi.org/10.1016/J.JCLINEPI.2014.03.013" TargetMode="External"/><Relationship Id="rId4" Type="http://schemas.openxmlformats.org/officeDocument/2006/relationships/hyperlink" Target="https://reviewersmanual.joannabriggs.or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oi.org/10.1186/s13643-015-0163-7"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s://doi.org/10.1016/J.JCLINEPI.2014.03.013"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5E802-948D-4080-B568-E6D8B05D72BD}"/>
              </a:ext>
            </a:extLst>
          </p:cNvPr>
          <p:cNvSpPr>
            <a:spLocks noGrp="1"/>
          </p:cNvSpPr>
          <p:nvPr>
            <p:ph type="ctrTitle"/>
          </p:nvPr>
        </p:nvSpPr>
        <p:spPr/>
        <p:txBody>
          <a:bodyPr/>
          <a:lstStyle/>
          <a:p>
            <a:r>
              <a:rPr lang="en-CA" dirty="0"/>
              <a:t>Systematic &amp; Scoping Reviews</a:t>
            </a:r>
            <a:endParaRPr lang="en-US" dirty="0"/>
          </a:p>
        </p:txBody>
      </p:sp>
      <p:sp>
        <p:nvSpPr>
          <p:cNvPr id="3" name="Subtitle 2">
            <a:extLst>
              <a:ext uri="{FF2B5EF4-FFF2-40B4-BE49-F238E27FC236}">
                <a16:creationId xmlns:a16="http://schemas.microsoft.com/office/drawing/2014/main" id="{199CD2CC-8DBE-473C-9745-40F205BE9A7F}"/>
              </a:ext>
            </a:extLst>
          </p:cNvPr>
          <p:cNvSpPr>
            <a:spLocks noGrp="1"/>
          </p:cNvSpPr>
          <p:nvPr>
            <p:ph type="subTitle" idx="1"/>
          </p:nvPr>
        </p:nvSpPr>
        <p:spPr/>
        <p:txBody>
          <a:bodyPr>
            <a:normAutofit fontScale="92500" lnSpcReduction="20000"/>
          </a:bodyPr>
          <a:lstStyle/>
          <a:p>
            <a:r>
              <a:rPr lang="en-CA" dirty="0"/>
              <a:t>March 28, 2023</a:t>
            </a:r>
          </a:p>
          <a:p>
            <a:r>
              <a:rPr lang="en-CA" dirty="0"/>
              <a:t>Tim Rodgers &amp; Amanda Giang</a:t>
            </a:r>
          </a:p>
        </p:txBody>
      </p:sp>
    </p:spTree>
    <p:extLst>
      <p:ext uri="{BB962C8B-B14F-4D97-AF65-F5344CB8AC3E}">
        <p14:creationId xmlns:p14="http://schemas.microsoft.com/office/powerpoint/2010/main" val="1787342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19C3-E0A7-475C-995C-DB65236F4BFF}"/>
              </a:ext>
            </a:extLst>
          </p:cNvPr>
          <p:cNvSpPr>
            <a:spLocks noGrp="1"/>
          </p:cNvSpPr>
          <p:nvPr>
            <p:ph type="title"/>
          </p:nvPr>
        </p:nvSpPr>
        <p:spPr/>
        <p:txBody>
          <a:bodyPr/>
          <a:lstStyle/>
          <a:p>
            <a:r>
              <a:rPr lang="en-CA" dirty="0"/>
              <a:t>Scoping review Example</a:t>
            </a:r>
            <a:endParaRPr lang="en-US" dirty="0"/>
          </a:p>
        </p:txBody>
      </p:sp>
      <p:pic>
        <p:nvPicPr>
          <p:cNvPr id="4" name="Picture 3">
            <a:extLst>
              <a:ext uri="{FF2B5EF4-FFF2-40B4-BE49-F238E27FC236}">
                <a16:creationId xmlns:a16="http://schemas.microsoft.com/office/drawing/2014/main" id="{3CA98CFD-CEBA-3883-9B1D-1B9C6BB2ECEE}"/>
              </a:ext>
            </a:extLst>
          </p:cNvPr>
          <p:cNvPicPr>
            <a:picLocks noChangeAspect="1"/>
          </p:cNvPicPr>
          <p:nvPr/>
        </p:nvPicPr>
        <p:blipFill>
          <a:blip r:embed="rId3"/>
          <a:stretch>
            <a:fillRect/>
          </a:stretch>
        </p:blipFill>
        <p:spPr>
          <a:xfrm>
            <a:off x="1066123" y="1994239"/>
            <a:ext cx="5371071" cy="4529389"/>
          </a:xfrm>
          <a:prstGeom prst="rect">
            <a:avLst/>
          </a:prstGeom>
          <a:ln>
            <a:solidFill>
              <a:schemeClr val="tx1"/>
            </a:solidFill>
          </a:ln>
        </p:spPr>
      </p:pic>
      <p:pic>
        <p:nvPicPr>
          <p:cNvPr id="5" name="Picture 4">
            <a:extLst>
              <a:ext uri="{FF2B5EF4-FFF2-40B4-BE49-F238E27FC236}">
                <a16:creationId xmlns:a16="http://schemas.microsoft.com/office/drawing/2014/main" id="{9C119B81-85F4-F80F-38EB-D5F55C022DEA}"/>
              </a:ext>
            </a:extLst>
          </p:cNvPr>
          <p:cNvPicPr>
            <a:picLocks noChangeAspect="1"/>
          </p:cNvPicPr>
          <p:nvPr/>
        </p:nvPicPr>
        <p:blipFill>
          <a:blip r:embed="rId4"/>
          <a:stretch>
            <a:fillRect/>
          </a:stretch>
        </p:blipFill>
        <p:spPr>
          <a:xfrm>
            <a:off x="6876659" y="1994240"/>
            <a:ext cx="3826663" cy="4529389"/>
          </a:xfrm>
          <a:prstGeom prst="rect">
            <a:avLst/>
          </a:prstGeom>
        </p:spPr>
      </p:pic>
    </p:spTree>
    <p:extLst>
      <p:ext uri="{BB962C8B-B14F-4D97-AF65-F5344CB8AC3E}">
        <p14:creationId xmlns:p14="http://schemas.microsoft.com/office/powerpoint/2010/main" val="2825428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47295-0C4E-4227-859A-16D74140DF04}"/>
              </a:ext>
            </a:extLst>
          </p:cNvPr>
          <p:cNvSpPr>
            <a:spLocks noGrp="1"/>
          </p:cNvSpPr>
          <p:nvPr>
            <p:ph type="title"/>
          </p:nvPr>
        </p:nvSpPr>
        <p:spPr/>
        <p:txBody>
          <a:bodyPr/>
          <a:lstStyle/>
          <a:p>
            <a:r>
              <a:rPr lang="en-CA" dirty="0"/>
              <a:t>Systematic or Scoping Review Methodology</a:t>
            </a:r>
            <a:endParaRPr lang="en-US" dirty="0"/>
          </a:p>
        </p:txBody>
      </p:sp>
      <p:graphicFrame>
        <p:nvGraphicFramePr>
          <p:cNvPr id="4" name="Content Placeholder 3">
            <a:extLst>
              <a:ext uri="{FF2B5EF4-FFF2-40B4-BE49-F238E27FC236}">
                <a16:creationId xmlns:a16="http://schemas.microsoft.com/office/drawing/2014/main" id="{A58E0CFE-AB3D-42F4-A3D0-88CD613E2276}"/>
              </a:ext>
            </a:extLst>
          </p:cNvPr>
          <p:cNvGraphicFramePr>
            <a:graphicFrameLocks noGrp="1"/>
          </p:cNvGraphicFramePr>
          <p:nvPr>
            <p:ph idx="1"/>
            <p:extLst>
              <p:ext uri="{D42A27DB-BD31-4B8C-83A1-F6EECF244321}">
                <p14:modId xmlns:p14="http://schemas.microsoft.com/office/powerpoint/2010/main" val="1240418391"/>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5BF8FDF4-3E82-4510-8124-94A7542D35A1}"/>
              </a:ext>
            </a:extLst>
          </p:cNvPr>
          <p:cNvSpPr txBox="1"/>
          <p:nvPr/>
        </p:nvSpPr>
        <p:spPr>
          <a:xfrm>
            <a:off x="7134726" y="5859463"/>
            <a:ext cx="4651890" cy="877163"/>
          </a:xfrm>
          <a:prstGeom prst="rect">
            <a:avLst/>
          </a:prstGeom>
          <a:noFill/>
        </p:spPr>
        <p:txBody>
          <a:bodyPr wrap="square" rtlCol="0">
            <a:spAutoFit/>
          </a:bodyPr>
          <a:lstStyle/>
          <a:p>
            <a:r>
              <a:rPr lang="en-CA" sz="1100" dirty="0"/>
              <a:t>Adapted from: Arksey, H., &amp; O’Malley, L. (2005). Scoping studies: towards a methodological framework. </a:t>
            </a:r>
            <a:r>
              <a:rPr lang="en-CA" sz="1100" i="1" dirty="0"/>
              <a:t>Journal of Social Research Methodology</a:t>
            </a:r>
            <a:r>
              <a:rPr lang="en-CA" sz="1100" dirty="0"/>
              <a:t>, </a:t>
            </a:r>
            <a:r>
              <a:rPr lang="en-CA" sz="1100" i="1" dirty="0"/>
              <a:t>8</a:t>
            </a:r>
            <a:r>
              <a:rPr lang="en-CA" sz="1100" dirty="0"/>
              <a:t>(1), 1364–5579. </a:t>
            </a:r>
            <a:r>
              <a:rPr lang="en-CA" sz="1100" dirty="0">
                <a:hlinkClick r:id="rId7"/>
              </a:rPr>
              <a:t>https://doi.org/10.1080/1364557032000119616</a:t>
            </a:r>
            <a:r>
              <a:rPr lang="en-CA" sz="1100" dirty="0"/>
              <a:t> </a:t>
            </a:r>
          </a:p>
          <a:p>
            <a:endParaRPr lang="en-US" dirty="0"/>
          </a:p>
        </p:txBody>
      </p:sp>
      <p:sp>
        <p:nvSpPr>
          <p:cNvPr id="3" name="TextBox 2">
            <a:extLst>
              <a:ext uri="{FF2B5EF4-FFF2-40B4-BE49-F238E27FC236}">
                <a16:creationId xmlns:a16="http://schemas.microsoft.com/office/drawing/2014/main" id="{25E7562A-98B9-DBAF-B0FF-4B51696E7F7D}"/>
              </a:ext>
            </a:extLst>
          </p:cNvPr>
          <p:cNvSpPr txBox="1"/>
          <p:nvPr/>
        </p:nvSpPr>
        <p:spPr>
          <a:xfrm>
            <a:off x="6960540" y="1868469"/>
            <a:ext cx="4421875" cy="1200329"/>
          </a:xfrm>
          <a:prstGeom prst="rect">
            <a:avLst/>
          </a:prstGeom>
          <a:solidFill>
            <a:schemeClr val="bg1"/>
          </a:solidFill>
          <a:ln w="28575">
            <a:solidFill>
              <a:srgbClr val="C00000"/>
            </a:solidFill>
          </a:ln>
        </p:spPr>
        <p:txBody>
          <a:bodyPr wrap="square" rtlCol="0">
            <a:spAutoFit/>
          </a:bodyPr>
          <a:lstStyle/>
          <a:p>
            <a:r>
              <a:rPr lang="en-US" dirty="0"/>
              <a:t>After planning, can consider registering the protocol! More common in medicine, psychology, but increasing in environmental science as well.</a:t>
            </a:r>
          </a:p>
        </p:txBody>
      </p:sp>
    </p:spTree>
    <p:extLst>
      <p:ext uri="{BB962C8B-B14F-4D97-AF65-F5344CB8AC3E}">
        <p14:creationId xmlns:p14="http://schemas.microsoft.com/office/powerpoint/2010/main" val="2395357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Stage 1: Identify the Research Question</a:t>
            </a:r>
          </a:p>
        </p:txBody>
      </p:sp>
      <p:sp>
        <p:nvSpPr>
          <p:cNvPr id="3" name="Content Placeholder 2"/>
          <p:cNvSpPr>
            <a:spLocks noGrp="1"/>
          </p:cNvSpPr>
          <p:nvPr>
            <p:ph idx="1"/>
          </p:nvPr>
        </p:nvSpPr>
        <p:spPr/>
        <p:txBody>
          <a:bodyPr>
            <a:normAutofit fontScale="77500" lnSpcReduction="20000"/>
          </a:bodyPr>
          <a:lstStyle/>
          <a:p>
            <a:pPr lvl="0" fontAlgn="base"/>
            <a:r>
              <a:rPr lang="en-US" sz="2800" dirty="0"/>
              <a:t>This is really hard! Too broad = impossible, too narrow = not useful</a:t>
            </a:r>
          </a:p>
          <a:p>
            <a:pPr lvl="0" fontAlgn="base"/>
            <a:r>
              <a:rPr lang="en-US" sz="2800" dirty="0"/>
              <a:t>Useful to iterate while you develop search criteria</a:t>
            </a:r>
          </a:p>
          <a:p>
            <a:pPr lvl="0" fontAlgn="base"/>
            <a:r>
              <a:rPr lang="en-US" sz="2800" dirty="0"/>
              <a:t>Example: Bioretention scoping review (Spraakman &amp; Rodgers et al.,2020):</a:t>
            </a:r>
          </a:p>
          <a:p>
            <a:pPr lvl="0" fontAlgn="base"/>
            <a:r>
              <a:rPr lang="en-US" sz="2800" b="1" dirty="0"/>
              <a:t>How is performance</a:t>
            </a:r>
            <a:r>
              <a:rPr lang="en-US" sz="2800" b="1" dirty="0">
                <a:solidFill>
                  <a:schemeClr val="tx1"/>
                </a:solidFill>
              </a:rPr>
              <a:t> </a:t>
            </a:r>
            <a:r>
              <a:rPr lang="en-US" sz="2800" b="1" dirty="0"/>
              <a:t>of</a:t>
            </a:r>
            <a:r>
              <a:rPr lang="en-US" sz="2800" b="1" dirty="0">
                <a:solidFill>
                  <a:schemeClr val="tx1"/>
                </a:solidFill>
              </a:rPr>
              <a:t> </a:t>
            </a:r>
            <a:r>
              <a:rPr lang="en-US" sz="2800" b="1" dirty="0"/>
              <a:t>bioretention being assessed in the literature? </a:t>
            </a:r>
            <a:r>
              <a:rPr lang="en-CA" sz="2800" b="1" dirty="0"/>
              <a:t> </a:t>
            </a:r>
          </a:p>
          <a:p>
            <a:pPr lvl="1" fontAlgn="base"/>
            <a:r>
              <a:rPr lang="en-US" sz="2800" dirty="0"/>
              <a:t>How do we define performance of bioretention? </a:t>
            </a:r>
            <a:r>
              <a:rPr lang="en-CA" sz="2800" dirty="0"/>
              <a:t> </a:t>
            </a:r>
          </a:p>
          <a:p>
            <a:pPr lvl="1" fontAlgn="base"/>
            <a:r>
              <a:rPr lang="en-US" sz="2800" dirty="0"/>
              <a:t>What types of criteria and metrics are used to assess </a:t>
            </a:r>
            <a:r>
              <a:rPr lang="en-US" sz="2800" strike="sngStrike" dirty="0">
                <a:solidFill>
                  <a:srgbClr val="FF0000"/>
                </a:solidFill>
              </a:rPr>
              <a:t>water quality and quantity </a:t>
            </a:r>
            <a:r>
              <a:rPr lang="en-US" sz="2800" dirty="0">
                <a:solidFill>
                  <a:schemeClr val="tx1"/>
                </a:solidFill>
              </a:rPr>
              <a:t>field</a:t>
            </a:r>
            <a:r>
              <a:rPr lang="en-US" sz="2800" dirty="0">
                <a:solidFill>
                  <a:srgbClr val="FF0000"/>
                </a:solidFill>
              </a:rPr>
              <a:t> </a:t>
            </a:r>
            <a:r>
              <a:rPr lang="en-US" sz="2800" dirty="0"/>
              <a:t>performance of bioretention?</a:t>
            </a:r>
            <a:r>
              <a:rPr lang="en-CA" sz="2800" dirty="0"/>
              <a:t> </a:t>
            </a:r>
          </a:p>
          <a:p>
            <a:pPr lvl="1" fontAlgn="base"/>
            <a:r>
              <a:rPr lang="en-CA" sz="2800" dirty="0"/>
              <a:t>What are the theoretical underpinnings of model performance of bioretention? </a:t>
            </a:r>
          </a:p>
          <a:p>
            <a:pPr lvl="1" fontAlgn="base"/>
            <a:r>
              <a:rPr lang="en-US" sz="2800" strike="sngStrike" dirty="0">
                <a:solidFill>
                  <a:srgbClr val="FF0000"/>
                </a:solidFill>
              </a:rPr>
              <a:t>How is bioretention performing, according to the defined criteria and metrics? </a:t>
            </a:r>
            <a:r>
              <a:rPr lang="en-CA" sz="2000" strike="sngStrike" dirty="0">
                <a:solidFill>
                  <a:srgbClr val="FF0000"/>
                </a:solidFill>
              </a:rPr>
              <a:t> </a:t>
            </a:r>
          </a:p>
        </p:txBody>
      </p:sp>
      <p:sp>
        <p:nvSpPr>
          <p:cNvPr id="4" name="Slide Number Placeholder 3"/>
          <p:cNvSpPr>
            <a:spLocks noGrp="1"/>
          </p:cNvSpPr>
          <p:nvPr>
            <p:ph type="sldNum" sz="quarter" idx="12"/>
          </p:nvPr>
        </p:nvSpPr>
        <p:spPr/>
        <p:txBody>
          <a:bodyPr/>
          <a:lstStyle/>
          <a:p>
            <a:fld id="{D57F1E4F-1CFF-5643-939E-217C01CDF565}" type="slidenum">
              <a:rPr lang="en-US" smtClean="0"/>
              <a:pPr/>
              <a:t>12</a:t>
            </a:fld>
            <a:endParaRPr lang="en-US"/>
          </a:p>
        </p:txBody>
      </p:sp>
    </p:spTree>
    <p:extLst>
      <p:ext uri="{BB962C8B-B14F-4D97-AF65-F5344CB8AC3E}">
        <p14:creationId xmlns:p14="http://schemas.microsoft.com/office/powerpoint/2010/main" val="598688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Stage 2: Identify Relevant Studies</a:t>
            </a:r>
          </a:p>
        </p:txBody>
      </p:sp>
      <p:sp>
        <p:nvSpPr>
          <p:cNvPr id="3" name="Content Placeholder 2"/>
          <p:cNvSpPr>
            <a:spLocks noGrp="1"/>
          </p:cNvSpPr>
          <p:nvPr>
            <p:ph idx="1"/>
          </p:nvPr>
        </p:nvSpPr>
        <p:spPr>
          <a:xfrm>
            <a:off x="581193" y="1930125"/>
            <a:ext cx="11029615" cy="4742817"/>
          </a:xfrm>
        </p:spPr>
        <p:txBody>
          <a:bodyPr>
            <a:normAutofit/>
          </a:bodyPr>
          <a:lstStyle/>
          <a:p>
            <a:pPr lvl="0" fontAlgn="base"/>
            <a:r>
              <a:rPr lang="en-US" sz="2800" dirty="0"/>
              <a:t>Need to develop a search term – has to include ALL relevant studies! </a:t>
            </a:r>
            <a:endParaRPr lang="en-CA" strike="sngStrike" dirty="0">
              <a:solidFill>
                <a:srgbClr val="FF0000"/>
              </a:solidFill>
            </a:endParaRPr>
          </a:p>
          <a:p>
            <a:pPr lvl="1" fontAlgn="base"/>
            <a:r>
              <a:rPr lang="en-CA" sz="2400" dirty="0"/>
              <a:t>Test vs papers you know should be in there, see if it captures previous or related review article references</a:t>
            </a:r>
          </a:p>
          <a:p>
            <a:pPr lvl="1" fontAlgn="base"/>
            <a:r>
              <a:rPr lang="en-CA" sz="2400" dirty="0"/>
              <a:t>Iterate with research question</a:t>
            </a:r>
          </a:p>
          <a:p>
            <a:pPr fontAlgn="base"/>
            <a:r>
              <a:rPr lang="en-CA" sz="2600" dirty="0"/>
              <a:t>Decide what databases to search</a:t>
            </a:r>
          </a:p>
          <a:p>
            <a:pPr fontAlgn="base"/>
            <a:r>
              <a:rPr lang="en-CA" sz="2600" dirty="0"/>
              <a:t>Example: Bioretention Scoping Review</a:t>
            </a:r>
          </a:p>
          <a:p>
            <a:pPr lvl="1" fontAlgn="base"/>
            <a:r>
              <a:rPr lang="en-US" dirty="0"/>
              <a:t>(bioretention OR biofiltration OR </a:t>
            </a:r>
            <a:r>
              <a:rPr lang="en-US" dirty="0" err="1"/>
              <a:t>bioinfiltration</a:t>
            </a:r>
            <a:r>
              <a:rPr lang="en-US" dirty="0"/>
              <a:t> OR biofilter OR "rain garden" OR bioswale) AND (storms OR water quality OR storm sewer* OR rain OR </a:t>
            </a:r>
            <a:r>
              <a:rPr lang="en-US" dirty="0" err="1"/>
              <a:t>infiltrat</a:t>
            </a:r>
            <a:r>
              <a:rPr lang="en-US" dirty="0"/>
              <a:t>* OR </a:t>
            </a:r>
            <a:r>
              <a:rPr lang="en-US" dirty="0" err="1"/>
              <a:t>hydrolog</a:t>
            </a:r>
            <a:r>
              <a:rPr lang="en-US" dirty="0"/>
              <a:t>* OR runoff OR “water balance”) </a:t>
            </a:r>
          </a:p>
          <a:p>
            <a:pPr lvl="1" fontAlgn="base"/>
            <a:r>
              <a:rPr lang="en-US" dirty="0"/>
              <a:t>Databases: Engineering village, web of science (CORE, BIOSIS), SCOPUS, EBSCO, JSTOR, </a:t>
            </a:r>
            <a:r>
              <a:rPr lang="en-US" dirty="0" err="1"/>
              <a:t>etc</a:t>
            </a:r>
            <a:endParaRPr lang="en-US" dirty="0"/>
          </a:p>
          <a:p>
            <a:pPr lvl="1" fontAlgn="base"/>
            <a:endParaRPr lang="en-CA" sz="2400" dirty="0"/>
          </a:p>
          <a:p>
            <a:pPr fontAlgn="base"/>
            <a:endParaRPr lang="en-US" sz="2600"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13</a:t>
            </a:fld>
            <a:endParaRPr lang="en-US"/>
          </a:p>
        </p:txBody>
      </p:sp>
      <p:grpSp>
        <p:nvGrpSpPr>
          <p:cNvPr id="5" name="Group 4">
            <a:extLst>
              <a:ext uri="{FF2B5EF4-FFF2-40B4-BE49-F238E27FC236}">
                <a16:creationId xmlns:a16="http://schemas.microsoft.com/office/drawing/2014/main" id="{9F9EC6B6-7474-D0BB-A8A1-ACDA1D825B56}"/>
              </a:ext>
            </a:extLst>
          </p:cNvPr>
          <p:cNvGrpSpPr/>
          <p:nvPr/>
        </p:nvGrpSpPr>
        <p:grpSpPr>
          <a:xfrm>
            <a:off x="2209799" y="1919630"/>
            <a:ext cx="7772400" cy="4778934"/>
            <a:chOff x="2209799" y="1919630"/>
            <a:chExt cx="7772400" cy="4778934"/>
          </a:xfrm>
        </p:grpSpPr>
        <p:pic>
          <p:nvPicPr>
            <p:cNvPr id="6" name="Picture 5">
              <a:extLst>
                <a:ext uri="{FF2B5EF4-FFF2-40B4-BE49-F238E27FC236}">
                  <a16:creationId xmlns:a16="http://schemas.microsoft.com/office/drawing/2014/main" id="{6779EBC6-18FC-2E80-974C-6B985964966E}"/>
                </a:ext>
              </a:extLst>
            </p:cNvPr>
            <p:cNvPicPr>
              <a:picLocks noChangeAspect="1"/>
            </p:cNvPicPr>
            <p:nvPr/>
          </p:nvPicPr>
          <p:blipFill>
            <a:blip r:embed="rId3"/>
            <a:stretch>
              <a:fillRect/>
            </a:stretch>
          </p:blipFill>
          <p:spPr>
            <a:xfrm>
              <a:off x="2209799" y="1919630"/>
              <a:ext cx="7772400" cy="4401632"/>
            </a:xfrm>
            <a:prstGeom prst="rect">
              <a:avLst/>
            </a:prstGeom>
          </p:spPr>
        </p:pic>
        <p:sp>
          <p:nvSpPr>
            <p:cNvPr id="7" name="TextBox 6">
              <a:extLst>
                <a:ext uri="{FF2B5EF4-FFF2-40B4-BE49-F238E27FC236}">
                  <a16:creationId xmlns:a16="http://schemas.microsoft.com/office/drawing/2014/main" id="{2A8DC053-E4C1-0E5B-D90B-AF29F11E105E}"/>
                </a:ext>
              </a:extLst>
            </p:cNvPr>
            <p:cNvSpPr txBox="1"/>
            <p:nvPr/>
          </p:nvSpPr>
          <p:spPr>
            <a:xfrm>
              <a:off x="2209799" y="6329232"/>
              <a:ext cx="6114238" cy="369332"/>
            </a:xfrm>
            <a:prstGeom prst="rect">
              <a:avLst/>
            </a:prstGeom>
            <a:noFill/>
          </p:spPr>
          <p:txBody>
            <a:bodyPr wrap="none" rtlCol="0">
              <a:spAutoFit/>
            </a:bodyPr>
            <a:lstStyle/>
            <a:p>
              <a:r>
                <a:rPr lang="en-US" dirty="0"/>
                <a:t>UBC Library Systematic and Scoping Review Workshop Series  </a:t>
              </a:r>
            </a:p>
          </p:txBody>
        </p:sp>
      </p:grpSp>
    </p:spTree>
    <p:extLst>
      <p:ext uri="{BB962C8B-B14F-4D97-AF65-F5344CB8AC3E}">
        <p14:creationId xmlns:p14="http://schemas.microsoft.com/office/powerpoint/2010/main" val="1509497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Stage 2: Identify Relevant Studies</a:t>
            </a:r>
          </a:p>
        </p:txBody>
      </p:sp>
      <p:sp>
        <p:nvSpPr>
          <p:cNvPr id="4" name="Slide Number Placeholder 3"/>
          <p:cNvSpPr>
            <a:spLocks noGrp="1"/>
          </p:cNvSpPr>
          <p:nvPr>
            <p:ph type="sldNum" sz="quarter" idx="12"/>
          </p:nvPr>
        </p:nvSpPr>
        <p:spPr/>
        <p:txBody>
          <a:bodyPr/>
          <a:lstStyle/>
          <a:p>
            <a:fld id="{D57F1E4F-1CFF-5643-939E-217C01CDF565}" type="slidenum">
              <a:rPr lang="en-US" smtClean="0"/>
              <a:pPr/>
              <a:t>14</a:t>
            </a:fld>
            <a:endParaRPr lang="en-US"/>
          </a:p>
        </p:txBody>
      </p:sp>
      <p:graphicFrame>
        <p:nvGraphicFramePr>
          <p:cNvPr id="7" name="Table 6">
            <a:extLst>
              <a:ext uri="{FF2B5EF4-FFF2-40B4-BE49-F238E27FC236}">
                <a16:creationId xmlns:a16="http://schemas.microsoft.com/office/drawing/2014/main" id="{2735B32E-5600-456E-83E8-C78BC610656C}"/>
              </a:ext>
            </a:extLst>
          </p:cNvPr>
          <p:cNvGraphicFramePr>
            <a:graphicFrameLocks noGrp="1"/>
          </p:cNvGraphicFramePr>
          <p:nvPr>
            <p:extLst>
              <p:ext uri="{D42A27DB-BD31-4B8C-83A1-F6EECF244321}">
                <p14:modId xmlns:p14="http://schemas.microsoft.com/office/powerpoint/2010/main" val="2310991409"/>
              </p:ext>
            </p:extLst>
          </p:nvPr>
        </p:nvGraphicFramePr>
        <p:xfrm>
          <a:off x="472334" y="2236361"/>
          <a:ext cx="11029615" cy="3027172"/>
        </p:xfrm>
        <a:graphic>
          <a:graphicData uri="http://schemas.openxmlformats.org/drawingml/2006/table">
            <a:tbl>
              <a:tblPr firstRow="1" firstCol="1" bandRow="1">
                <a:tableStyleId>{5C22544A-7EE6-4342-B048-85BDC9FD1C3A}</a:tableStyleId>
              </a:tblPr>
              <a:tblGrid>
                <a:gridCol w="5777087">
                  <a:extLst>
                    <a:ext uri="{9D8B030D-6E8A-4147-A177-3AD203B41FA5}">
                      <a16:colId xmlns:a16="http://schemas.microsoft.com/office/drawing/2014/main" val="195816030"/>
                    </a:ext>
                  </a:extLst>
                </a:gridCol>
                <a:gridCol w="2462992">
                  <a:extLst>
                    <a:ext uri="{9D8B030D-6E8A-4147-A177-3AD203B41FA5}">
                      <a16:colId xmlns:a16="http://schemas.microsoft.com/office/drawing/2014/main" val="2880058154"/>
                    </a:ext>
                  </a:extLst>
                </a:gridCol>
                <a:gridCol w="2789536">
                  <a:extLst>
                    <a:ext uri="{9D8B030D-6E8A-4147-A177-3AD203B41FA5}">
                      <a16:colId xmlns:a16="http://schemas.microsoft.com/office/drawing/2014/main" val="147924077"/>
                    </a:ext>
                  </a:extLst>
                </a:gridCol>
              </a:tblGrid>
              <a:tr h="0">
                <a:tc>
                  <a:txBody>
                    <a:bodyPr/>
                    <a:lstStyle/>
                    <a:p>
                      <a:pPr marL="0" marR="0" algn="ctr">
                        <a:lnSpc>
                          <a:spcPts val="1700"/>
                        </a:lnSpc>
                        <a:spcBef>
                          <a:spcPts val="0"/>
                        </a:spcBef>
                        <a:spcAft>
                          <a:spcPts val="0"/>
                        </a:spcAft>
                      </a:pPr>
                      <a:r>
                        <a:rPr lang="en-CA" sz="1800">
                          <a:effectLst/>
                        </a:rPr>
                        <a:t>Database</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Number of Results Obtained</a:t>
                      </a:r>
                      <a:br>
                        <a:rPr lang="en-CA" sz="1800">
                          <a:effectLst/>
                        </a:rPr>
                      </a:br>
                      <a:r>
                        <a:rPr lang="en-CA" sz="1800">
                          <a:effectLst/>
                        </a:rPr>
                        <a:t>—October 2018</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dirty="0">
                          <a:effectLst/>
                        </a:rPr>
                        <a:t>Number of Results Obtained</a:t>
                      </a:r>
                      <a:br>
                        <a:rPr lang="en-CA" sz="1800" dirty="0">
                          <a:effectLst/>
                        </a:rPr>
                      </a:br>
                      <a:r>
                        <a:rPr lang="en-CA" sz="1800" dirty="0">
                          <a:effectLst/>
                        </a:rPr>
                        <a:t>—4 April 2020 </a:t>
                      </a:r>
                      <a:endPar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837737012"/>
                  </a:ext>
                </a:extLst>
              </a:tr>
              <a:tr h="0">
                <a:tc>
                  <a:txBody>
                    <a:bodyPr/>
                    <a:lstStyle/>
                    <a:p>
                      <a:pPr marL="0" marR="0" algn="ctr">
                        <a:lnSpc>
                          <a:spcPts val="1700"/>
                        </a:lnSpc>
                        <a:spcBef>
                          <a:spcPts val="0"/>
                        </a:spcBef>
                        <a:spcAft>
                          <a:spcPts val="0"/>
                        </a:spcAft>
                      </a:pPr>
                      <a:r>
                        <a:rPr lang="en-CA" sz="1800">
                          <a:effectLst/>
                        </a:rPr>
                        <a:t>Engineering Village</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2733</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3643</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836644476"/>
                  </a:ext>
                </a:extLst>
              </a:tr>
              <a:tr h="0">
                <a:tc>
                  <a:txBody>
                    <a:bodyPr/>
                    <a:lstStyle/>
                    <a:p>
                      <a:pPr marL="0" marR="0" algn="ctr">
                        <a:lnSpc>
                          <a:spcPts val="1700"/>
                        </a:lnSpc>
                        <a:spcBef>
                          <a:spcPts val="0"/>
                        </a:spcBef>
                        <a:spcAft>
                          <a:spcPts val="0"/>
                        </a:spcAft>
                      </a:pPr>
                      <a:r>
                        <a:rPr lang="en-CA" sz="1800">
                          <a:effectLst/>
                        </a:rPr>
                        <a:t>Web of Science—Core Collection</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1412</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1657</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745629247"/>
                  </a:ext>
                </a:extLst>
              </a:tr>
              <a:tr h="0">
                <a:tc>
                  <a:txBody>
                    <a:bodyPr/>
                    <a:lstStyle/>
                    <a:p>
                      <a:pPr marL="0" marR="0" algn="ctr">
                        <a:lnSpc>
                          <a:spcPts val="1700"/>
                        </a:lnSpc>
                        <a:spcBef>
                          <a:spcPts val="0"/>
                        </a:spcBef>
                        <a:spcAft>
                          <a:spcPts val="0"/>
                        </a:spcAft>
                      </a:pPr>
                      <a:r>
                        <a:rPr lang="en-CA" sz="1800">
                          <a:effectLst/>
                        </a:rPr>
                        <a:t>Web of Science—BIOSIS Citation Index</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703</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843</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561227321"/>
                  </a:ext>
                </a:extLst>
              </a:tr>
              <a:tr h="0">
                <a:tc>
                  <a:txBody>
                    <a:bodyPr/>
                    <a:lstStyle/>
                    <a:p>
                      <a:pPr marL="0" marR="0" algn="ctr">
                        <a:lnSpc>
                          <a:spcPts val="1700"/>
                        </a:lnSpc>
                        <a:spcBef>
                          <a:spcPts val="0"/>
                        </a:spcBef>
                        <a:spcAft>
                          <a:spcPts val="0"/>
                        </a:spcAft>
                      </a:pPr>
                      <a:r>
                        <a:rPr lang="en-CA" sz="1800">
                          <a:effectLst/>
                        </a:rPr>
                        <a:t>Web of Science—BIOSIS Previews</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700</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840</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509670636"/>
                  </a:ext>
                </a:extLst>
              </a:tr>
              <a:tr h="0">
                <a:tc>
                  <a:txBody>
                    <a:bodyPr/>
                    <a:lstStyle/>
                    <a:p>
                      <a:pPr marL="0" marR="0" algn="ctr">
                        <a:lnSpc>
                          <a:spcPts val="1700"/>
                        </a:lnSpc>
                        <a:spcBef>
                          <a:spcPts val="0"/>
                        </a:spcBef>
                        <a:spcAft>
                          <a:spcPts val="0"/>
                        </a:spcAft>
                      </a:pPr>
                      <a:r>
                        <a:rPr lang="en-CA" sz="1800">
                          <a:effectLst/>
                        </a:rPr>
                        <a:t>Web of Science—SciELO</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17</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24</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35016697"/>
                  </a:ext>
                </a:extLst>
              </a:tr>
              <a:tr h="0">
                <a:tc>
                  <a:txBody>
                    <a:bodyPr/>
                    <a:lstStyle/>
                    <a:p>
                      <a:pPr marL="0" marR="0" algn="ctr">
                        <a:lnSpc>
                          <a:spcPts val="1700"/>
                        </a:lnSpc>
                        <a:spcBef>
                          <a:spcPts val="0"/>
                        </a:spcBef>
                        <a:spcAft>
                          <a:spcPts val="0"/>
                        </a:spcAft>
                      </a:pPr>
                      <a:r>
                        <a:rPr lang="en-CA" sz="1800">
                          <a:effectLst/>
                        </a:rPr>
                        <a:t>Scopus</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988</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1228</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11798363"/>
                  </a:ext>
                </a:extLst>
              </a:tr>
              <a:tr h="0">
                <a:tc>
                  <a:txBody>
                    <a:bodyPr/>
                    <a:lstStyle/>
                    <a:p>
                      <a:pPr marL="0" marR="0" algn="ctr">
                        <a:lnSpc>
                          <a:spcPts val="1700"/>
                        </a:lnSpc>
                        <a:spcBef>
                          <a:spcPts val="0"/>
                        </a:spcBef>
                        <a:spcAft>
                          <a:spcPts val="0"/>
                        </a:spcAft>
                      </a:pPr>
                      <a:r>
                        <a:rPr lang="en-CA" sz="1800">
                          <a:effectLst/>
                        </a:rPr>
                        <a:t>EBSCO</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263</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297</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970596167"/>
                  </a:ext>
                </a:extLst>
              </a:tr>
              <a:tr h="0">
                <a:tc>
                  <a:txBody>
                    <a:bodyPr/>
                    <a:lstStyle/>
                    <a:p>
                      <a:pPr marL="0" marR="0" algn="ctr">
                        <a:lnSpc>
                          <a:spcPts val="1700"/>
                        </a:lnSpc>
                        <a:spcBef>
                          <a:spcPts val="0"/>
                        </a:spcBef>
                        <a:spcAft>
                          <a:spcPts val="0"/>
                        </a:spcAft>
                      </a:pPr>
                      <a:r>
                        <a:rPr lang="en-CA" sz="1800">
                          <a:effectLst/>
                        </a:rPr>
                        <a:t>ProQuest—Avery Index to Architectural Periodicals</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8</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8</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526205982"/>
                  </a:ext>
                </a:extLst>
              </a:tr>
              <a:tr h="0">
                <a:tc>
                  <a:txBody>
                    <a:bodyPr/>
                    <a:lstStyle/>
                    <a:p>
                      <a:pPr marL="0" marR="0" algn="ctr">
                        <a:lnSpc>
                          <a:spcPts val="1700"/>
                        </a:lnSpc>
                        <a:spcBef>
                          <a:spcPts val="0"/>
                        </a:spcBef>
                        <a:spcAft>
                          <a:spcPts val="0"/>
                        </a:spcAft>
                      </a:pPr>
                      <a:r>
                        <a:rPr lang="en-CA" sz="1800">
                          <a:effectLst/>
                        </a:rPr>
                        <a:t>ProQuest—Dissertations and Theses Global</a:t>
                      </a:r>
                      <a:r>
                        <a:rPr lang="en-CA" sz="1800" baseline="30000">
                          <a:effectLst/>
                        </a:rPr>
                        <a:t>a</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381</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0*</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3197860832"/>
                  </a:ext>
                </a:extLst>
              </a:tr>
              <a:tr h="0">
                <a:tc>
                  <a:txBody>
                    <a:bodyPr/>
                    <a:lstStyle/>
                    <a:p>
                      <a:pPr marL="0" marR="0" algn="ctr">
                        <a:lnSpc>
                          <a:spcPts val="1700"/>
                        </a:lnSpc>
                        <a:spcBef>
                          <a:spcPts val="0"/>
                        </a:spcBef>
                        <a:spcAft>
                          <a:spcPts val="0"/>
                        </a:spcAft>
                      </a:pPr>
                      <a:r>
                        <a:rPr lang="en-CA" sz="1800">
                          <a:effectLst/>
                        </a:rPr>
                        <a:t>JSTOR</a:t>
                      </a:r>
                      <a:r>
                        <a:rPr lang="en-CA" sz="1800" baseline="30000">
                          <a:effectLst/>
                        </a:rPr>
                        <a:t>b</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43</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15</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316178892"/>
                  </a:ext>
                </a:extLst>
              </a:tr>
              <a:tr h="0">
                <a:tc>
                  <a:txBody>
                    <a:bodyPr/>
                    <a:lstStyle/>
                    <a:p>
                      <a:pPr marL="0" marR="0" algn="ctr">
                        <a:lnSpc>
                          <a:spcPts val="1700"/>
                        </a:lnSpc>
                        <a:spcBef>
                          <a:spcPts val="0"/>
                        </a:spcBef>
                        <a:spcAft>
                          <a:spcPts val="0"/>
                        </a:spcAft>
                      </a:pPr>
                      <a:r>
                        <a:rPr lang="en-CA" sz="1800">
                          <a:effectLst/>
                        </a:rPr>
                        <a:t>SciFinder</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a:effectLst/>
                        </a:rPr>
                        <a:t>386</a:t>
                      </a:r>
                      <a:endParaRPr lang="en-US" sz="180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ts val="1700"/>
                        </a:lnSpc>
                        <a:spcBef>
                          <a:spcPts val="0"/>
                        </a:spcBef>
                        <a:spcAft>
                          <a:spcPts val="0"/>
                        </a:spcAft>
                      </a:pPr>
                      <a:r>
                        <a:rPr lang="en-CA" sz="1800" dirty="0">
                          <a:effectLst/>
                        </a:rPr>
                        <a:t>0</a:t>
                      </a:r>
                      <a:endPar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753811015"/>
                  </a:ext>
                </a:extLst>
              </a:tr>
            </a:tbl>
          </a:graphicData>
        </a:graphic>
      </p:graphicFrame>
    </p:spTree>
    <p:extLst>
      <p:ext uri="{BB962C8B-B14F-4D97-AF65-F5344CB8AC3E}">
        <p14:creationId xmlns:p14="http://schemas.microsoft.com/office/powerpoint/2010/main" val="1829097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Stage 3: Screen &amp; Select Studies</a:t>
            </a:r>
          </a:p>
        </p:txBody>
      </p:sp>
      <p:sp>
        <p:nvSpPr>
          <p:cNvPr id="4" name="Slide Number Placeholder 3"/>
          <p:cNvSpPr>
            <a:spLocks noGrp="1"/>
          </p:cNvSpPr>
          <p:nvPr>
            <p:ph type="sldNum" sz="quarter" idx="12"/>
          </p:nvPr>
        </p:nvSpPr>
        <p:spPr>
          <a:xfrm>
            <a:off x="11139492" y="6492875"/>
            <a:ext cx="1052508" cy="365125"/>
          </a:xfrm>
        </p:spPr>
        <p:txBody>
          <a:bodyPr/>
          <a:lstStyle/>
          <a:p>
            <a:fld id="{D57F1E4F-1CFF-5643-939E-217C01CDF565}" type="slidenum">
              <a:rPr lang="en-US" smtClean="0"/>
              <a:pPr/>
              <a:t>15</a:t>
            </a:fld>
            <a:endParaRPr lang="en-US" dirty="0"/>
          </a:p>
        </p:txBody>
      </p:sp>
      <p:sp>
        <p:nvSpPr>
          <p:cNvPr id="5" name="Content Placeholder 2">
            <a:extLst>
              <a:ext uri="{FF2B5EF4-FFF2-40B4-BE49-F238E27FC236}">
                <a16:creationId xmlns:a16="http://schemas.microsoft.com/office/drawing/2014/main" id="{FC9B1E85-92B7-4FC2-986D-EA6CE41BA2E3}"/>
              </a:ext>
            </a:extLst>
          </p:cNvPr>
          <p:cNvSpPr>
            <a:spLocks noGrp="1"/>
          </p:cNvSpPr>
          <p:nvPr>
            <p:ph idx="1"/>
          </p:nvPr>
        </p:nvSpPr>
        <p:spPr>
          <a:xfrm>
            <a:off x="566056" y="1951896"/>
            <a:ext cx="5932715" cy="4742817"/>
          </a:xfrm>
        </p:spPr>
        <p:txBody>
          <a:bodyPr>
            <a:normAutofit/>
          </a:bodyPr>
          <a:lstStyle/>
          <a:p>
            <a:pPr lvl="0" fontAlgn="base"/>
            <a:r>
              <a:rPr lang="en-US" sz="2800" dirty="0"/>
              <a:t>Studies typically screened twice – best-practice is 2 reviewers at each stage!</a:t>
            </a:r>
          </a:p>
          <a:p>
            <a:pPr lvl="1" fontAlgn="base"/>
            <a:r>
              <a:rPr lang="en-US" sz="2600" dirty="0"/>
              <a:t>Title-abstract screen</a:t>
            </a:r>
          </a:p>
          <a:p>
            <a:pPr lvl="1" fontAlgn="base"/>
            <a:r>
              <a:rPr lang="en-US" sz="2600" dirty="0"/>
              <a:t>Full-text screen</a:t>
            </a:r>
          </a:p>
          <a:p>
            <a:pPr fontAlgn="base"/>
            <a:r>
              <a:rPr lang="en-US" sz="2800" dirty="0"/>
              <a:t>Need to develop inclusion and exclusion criteria (this may again be somewhat iterative)</a:t>
            </a:r>
          </a:p>
        </p:txBody>
      </p:sp>
      <p:pic>
        <p:nvPicPr>
          <p:cNvPr id="6" name="Picture 5">
            <a:extLst>
              <a:ext uri="{FF2B5EF4-FFF2-40B4-BE49-F238E27FC236}">
                <a16:creationId xmlns:a16="http://schemas.microsoft.com/office/drawing/2014/main" id="{091A2371-BF1D-47FE-B7CC-868BCB23A388}"/>
              </a:ext>
            </a:extLst>
          </p:cNvPr>
          <p:cNvPicPr>
            <a:picLocks noChangeAspect="1"/>
          </p:cNvPicPr>
          <p:nvPr/>
        </p:nvPicPr>
        <p:blipFill>
          <a:blip r:embed="rId3"/>
          <a:stretch>
            <a:fillRect/>
          </a:stretch>
        </p:blipFill>
        <p:spPr>
          <a:xfrm>
            <a:off x="6498771" y="1133574"/>
            <a:ext cx="5693229" cy="5308550"/>
          </a:xfrm>
          <a:prstGeom prst="rect">
            <a:avLst/>
          </a:prstGeom>
        </p:spPr>
      </p:pic>
      <p:sp>
        <p:nvSpPr>
          <p:cNvPr id="9" name="TextBox 8">
            <a:extLst>
              <a:ext uri="{FF2B5EF4-FFF2-40B4-BE49-F238E27FC236}">
                <a16:creationId xmlns:a16="http://schemas.microsoft.com/office/drawing/2014/main" id="{4156A2C8-9E60-57F8-9197-BC72F43E4024}"/>
              </a:ext>
            </a:extLst>
          </p:cNvPr>
          <p:cNvSpPr txBox="1"/>
          <p:nvPr/>
        </p:nvSpPr>
        <p:spPr>
          <a:xfrm>
            <a:off x="7134447" y="2350669"/>
            <a:ext cx="4421875" cy="2308324"/>
          </a:xfrm>
          <a:prstGeom prst="rect">
            <a:avLst/>
          </a:prstGeom>
          <a:solidFill>
            <a:schemeClr val="bg1"/>
          </a:solidFill>
          <a:ln w="28575">
            <a:solidFill>
              <a:srgbClr val="C00000"/>
            </a:solidFill>
          </a:ln>
        </p:spPr>
        <p:txBody>
          <a:bodyPr wrap="square" rtlCol="0">
            <a:spAutoFit/>
          </a:bodyPr>
          <a:lstStyle/>
          <a:p>
            <a:r>
              <a:rPr lang="en-US" b="1" dirty="0"/>
              <a:t>Inter-rater reliability</a:t>
            </a:r>
            <a:r>
              <a:rPr lang="en-US" dirty="0"/>
              <a:t>: Measure of agreement between two or more assessors who rate/code/assess the same thing – can be assessed quantitatively (e.g., Cohen’s Kappa)</a:t>
            </a:r>
          </a:p>
          <a:p>
            <a:endParaRPr lang="en-US" dirty="0"/>
          </a:p>
          <a:p>
            <a:r>
              <a:rPr lang="en-US" b="1" dirty="0"/>
              <a:t>If there is disagreement? </a:t>
            </a:r>
            <a:r>
              <a:rPr lang="en-US" dirty="0"/>
              <a:t>Discuss and refine criteria. </a:t>
            </a:r>
            <a:endParaRPr lang="en-US" b="1" dirty="0"/>
          </a:p>
          <a:p>
            <a:endParaRPr lang="en-US" dirty="0"/>
          </a:p>
        </p:txBody>
      </p:sp>
    </p:spTree>
    <p:extLst>
      <p:ext uri="{BB962C8B-B14F-4D97-AF65-F5344CB8AC3E}">
        <p14:creationId xmlns:p14="http://schemas.microsoft.com/office/powerpoint/2010/main" val="476594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484387"/>
          </a:xfrm>
        </p:spPr>
        <p:txBody>
          <a:bodyPr>
            <a:normAutofit fontScale="90000"/>
          </a:bodyPr>
          <a:lstStyle/>
          <a:p>
            <a:r>
              <a:rPr lang="en-CA" dirty="0"/>
              <a:t>Stage 3: Screen &amp; Select Studies (example)</a:t>
            </a:r>
          </a:p>
        </p:txBody>
      </p:sp>
      <p:sp>
        <p:nvSpPr>
          <p:cNvPr id="4" name="Slide Number Placeholder 3"/>
          <p:cNvSpPr>
            <a:spLocks noGrp="1"/>
          </p:cNvSpPr>
          <p:nvPr>
            <p:ph type="sldNum" sz="quarter" idx="12"/>
          </p:nvPr>
        </p:nvSpPr>
        <p:spPr>
          <a:xfrm>
            <a:off x="11139492" y="6492875"/>
            <a:ext cx="1052508" cy="365125"/>
          </a:xfrm>
        </p:spPr>
        <p:txBody>
          <a:bodyPr/>
          <a:lstStyle/>
          <a:p>
            <a:fld id="{D57F1E4F-1CFF-5643-939E-217C01CDF565}" type="slidenum">
              <a:rPr lang="en-US" smtClean="0"/>
              <a:pPr/>
              <a:t>16</a:t>
            </a:fld>
            <a:endParaRPr lang="en-US" dirty="0"/>
          </a:p>
        </p:txBody>
      </p:sp>
      <p:pic>
        <p:nvPicPr>
          <p:cNvPr id="8" name="Picture 7">
            <a:extLst>
              <a:ext uri="{FF2B5EF4-FFF2-40B4-BE49-F238E27FC236}">
                <a16:creationId xmlns:a16="http://schemas.microsoft.com/office/drawing/2014/main" id="{A87B307B-DE27-4946-800E-F5EB56B4C9E5}"/>
              </a:ext>
            </a:extLst>
          </p:cNvPr>
          <p:cNvPicPr>
            <a:picLocks noChangeAspect="1"/>
          </p:cNvPicPr>
          <p:nvPr/>
        </p:nvPicPr>
        <p:blipFill>
          <a:blip r:embed="rId3"/>
          <a:stretch>
            <a:fillRect/>
          </a:stretch>
        </p:blipFill>
        <p:spPr>
          <a:xfrm>
            <a:off x="269811" y="1377070"/>
            <a:ext cx="6287966" cy="5183779"/>
          </a:xfrm>
          <a:prstGeom prst="rect">
            <a:avLst/>
          </a:prstGeom>
        </p:spPr>
      </p:pic>
      <p:pic>
        <p:nvPicPr>
          <p:cNvPr id="9" name="Picture 8">
            <a:extLst>
              <a:ext uri="{FF2B5EF4-FFF2-40B4-BE49-F238E27FC236}">
                <a16:creationId xmlns:a16="http://schemas.microsoft.com/office/drawing/2014/main" id="{99EFBC41-A1DE-4A51-9A9E-BC4E11A2C06A}"/>
              </a:ext>
            </a:extLst>
          </p:cNvPr>
          <p:cNvPicPr>
            <a:picLocks noChangeAspect="1"/>
          </p:cNvPicPr>
          <p:nvPr/>
        </p:nvPicPr>
        <p:blipFill>
          <a:blip r:embed="rId4"/>
          <a:stretch>
            <a:fillRect/>
          </a:stretch>
        </p:blipFill>
        <p:spPr>
          <a:xfrm>
            <a:off x="4931414" y="2529922"/>
            <a:ext cx="7097115" cy="3867690"/>
          </a:xfrm>
          <a:prstGeom prst="rect">
            <a:avLst/>
          </a:prstGeom>
        </p:spPr>
      </p:pic>
    </p:spTree>
    <p:extLst>
      <p:ext uri="{BB962C8B-B14F-4D97-AF65-F5344CB8AC3E}">
        <p14:creationId xmlns:p14="http://schemas.microsoft.com/office/powerpoint/2010/main" val="430381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484387"/>
          </a:xfrm>
        </p:spPr>
        <p:txBody>
          <a:bodyPr>
            <a:normAutofit fontScale="90000"/>
          </a:bodyPr>
          <a:lstStyle/>
          <a:p>
            <a:r>
              <a:rPr lang="en-CA" dirty="0"/>
              <a:t>Stage 3: Screen &amp; Select Studies (tools)</a:t>
            </a:r>
          </a:p>
        </p:txBody>
      </p:sp>
      <p:sp>
        <p:nvSpPr>
          <p:cNvPr id="4" name="Slide Number Placeholder 3"/>
          <p:cNvSpPr>
            <a:spLocks noGrp="1"/>
          </p:cNvSpPr>
          <p:nvPr>
            <p:ph type="sldNum" sz="quarter" idx="12"/>
          </p:nvPr>
        </p:nvSpPr>
        <p:spPr>
          <a:xfrm>
            <a:off x="11139492" y="6492875"/>
            <a:ext cx="1052508" cy="365125"/>
          </a:xfrm>
        </p:spPr>
        <p:txBody>
          <a:bodyPr/>
          <a:lstStyle/>
          <a:p>
            <a:fld id="{D57F1E4F-1CFF-5643-939E-217C01CDF565}" type="slidenum">
              <a:rPr lang="en-US" smtClean="0"/>
              <a:pPr/>
              <a:t>17</a:t>
            </a:fld>
            <a:endParaRPr lang="en-US" dirty="0"/>
          </a:p>
        </p:txBody>
      </p:sp>
      <p:sp>
        <p:nvSpPr>
          <p:cNvPr id="6" name="Content Placeholder 2">
            <a:extLst>
              <a:ext uri="{FF2B5EF4-FFF2-40B4-BE49-F238E27FC236}">
                <a16:creationId xmlns:a16="http://schemas.microsoft.com/office/drawing/2014/main" id="{0D571ED0-F4AD-456F-961A-75A520C1C108}"/>
              </a:ext>
            </a:extLst>
          </p:cNvPr>
          <p:cNvSpPr>
            <a:spLocks noGrp="1"/>
          </p:cNvSpPr>
          <p:nvPr>
            <p:ph idx="1"/>
          </p:nvPr>
        </p:nvSpPr>
        <p:spPr>
          <a:xfrm>
            <a:off x="581194" y="1930125"/>
            <a:ext cx="4500946" cy="4742817"/>
          </a:xfrm>
        </p:spPr>
        <p:txBody>
          <a:bodyPr>
            <a:normAutofit lnSpcReduction="10000"/>
          </a:bodyPr>
          <a:lstStyle/>
          <a:p>
            <a:pPr lvl="0" fontAlgn="base"/>
            <a:r>
              <a:rPr lang="en-US" sz="2800" dirty="0"/>
              <a:t>Tools for screening help:</a:t>
            </a:r>
          </a:p>
          <a:p>
            <a:pPr lvl="1" fontAlgn="base"/>
            <a:r>
              <a:rPr lang="en-US" sz="2600" dirty="0"/>
              <a:t>Split the data between reviewers</a:t>
            </a:r>
          </a:p>
          <a:p>
            <a:pPr lvl="1" fontAlgn="base"/>
            <a:r>
              <a:rPr lang="en-US" sz="2600" dirty="0"/>
              <a:t>Highlight keywords</a:t>
            </a:r>
          </a:p>
          <a:p>
            <a:pPr lvl="1" fontAlgn="base"/>
            <a:r>
              <a:rPr lang="en-US" sz="2600" dirty="0"/>
              <a:t>Include/exclude reasons</a:t>
            </a:r>
          </a:p>
          <a:p>
            <a:pPr lvl="1" fontAlgn="base"/>
            <a:r>
              <a:rPr lang="en-US" sz="2600" dirty="0"/>
              <a:t>De-duplication</a:t>
            </a:r>
          </a:p>
          <a:p>
            <a:pPr fontAlgn="base"/>
            <a:r>
              <a:rPr lang="en-US" sz="2800" dirty="0"/>
              <a:t>E.g. </a:t>
            </a:r>
          </a:p>
          <a:p>
            <a:pPr lvl="1" fontAlgn="base"/>
            <a:r>
              <a:rPr lang="en-US" sz="2600" dirty="0"/>
              <a:t>COVIDENCE (at right)</a:t>
            </a:r>
          </a:p>
          <a:p>
            <a:pPr lvl="1" fontAlgn="base"/>
            <a:r>
              <a:rPr lang="en-US" sz="2600" dirty="0"/>
              <a:t>RAYYAN</a:t>
            </a:r>
          </a:p>
        </p:txBody>
      </p:sp>
      <p:pic>
        <p:nvPicPr>
          <p:cNvPr id="7" name="Picture 6">
            <a:extLst>
              <a:ext uri="{FF2B5EF4-FFF2-40B4-BE49-F238E27FC236}">
                <a16:creationId xmlns:a16="http://schemas.microsoft.com/office/drawing/2014/main" id="{7AC59154-A4A7-4F9F-96D8-D1BDDD8298DB}"/>
              </a:ext>
            </a:extLst>
          </p:cNvPr>
          <p:cNvPicPr>
            <a:picLocks noChangeAspect="1"/>
          </p:cNvPicPr>
          <p:nvPr/>
        </p:nvPicPr>
        <p:blipFill>
          <a:blip r:embed="rId3"/>
          <a:stretch>
            <a:fillRect/>
          </a:stretch>
        </p:blipFill>
        <p:spPr>
          <a:xfrm>
            <a:off x="5245769" y="1989678"/>
            <a:ext cx="6143162" cy="4443644"/>
          </a:xfrm>
          <a:prstGeom prst="rect">
            <a:avLst/>
          </a:prstGeom>
        </p:spPr>
      </p:pic>
    </p:spTree>
    <p:extLst>
      <p:ext uri="{BB962C8B-B14F-4D97-AF65-F5344CB8AC3E}">
        <p14:creationId xmlns:p14="http://schemas.microsoft.com/office/powerpoint/2010/main" val="848720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CA" dirty="0"/>
              <a:t>Stage 4: Extract and Synthesize Data</a:t>
            </a:r>
            <a:endParaRPr lang="en-US" dirty="0"/>
          </a:p>
        </p:txBody>
      </p:sp>
      <p:sp>
        <p:nvSpPr>
          <p:cNvPr id="3" name="Content Placeholder 2"/>
          <p:cNvSpPr>
            <a:spLocks noGrp="1"/>
          </p:cNvSpPr>
          <p:nvPr>
            <p:ph idx="1"/>
          </p:nvPr>
        </p:nvSpPr>
        <p:spPr>
          <a:xfrm>
            <a:off x="0" y="1930125"/>
            <a:ext cx="5399728" cy="4927875"/>
          </a:xfrm>
        </p:spPr>
        <p:txBody>
          <a:bodyPr>
            <a:normAutofit/>
          </a:bodyPr>
          <a:lstStyle/>
          <a:p>
            <a:pPr lvl="0" fontAlgn="base"/>
            <a:r>
              <a:rPr lang="en-US" sz="2800" dirty="0"/>
              <a:t>Decide what data you want to extract – bibliometric info, quantitative info, qualitative info</a:t>
            </a:r>
          </a:p>
          <a:p>
            <a:pPr lvl="1" fontAlgn="base"/>
            <a:r>
              <a:rPr lang="en-US" sz="2400" dirty="0"/>
              <a:t>Systematic review – typically this will be the target of the review e.g. “XX cancer drug had YY effect” </a:t>
            </a:r>
          </a:p>
          <a:p>
            <a:pPr lvl="1" fontAlgn="base"/>
            <a:r>
              <a:rPr lang="en-US" sz="2400" dirty="0"/>
              <a:t>Scoping review – can be more nebulous. Don’t make it too broad or you will regret it! </a:t>
            </a:r>
          </a:p>
          <a:p>
            <a:pPr fontAlgn="base"/>
            <a:r>
              <a:rPr lang="en-US" sz="2600" dirty="0"/>
              <a:t>Example (BC Scoping review)</a:t>
            </a:r>
          </a:p>
        </p:txBody>
      </p:sp>
      <p:sp>
        <p:nvSpPr>
          <p:cNvPr id="4" name="Slide Number Placeholder 3"/>
          <p:cNvSpPr>
            <a:spLocks noGrp="1"/>
          </p:cNvSpPr>
          <p:nvPr>
            <p:ph type="sldNum" sz="quarter" idx="12"/>
          </p:nvPr>
        </p:nvSpPr>
        <p:spPr/>
        <p:txBody>
          <a:bodyPr/>
          <a:lstStyle/>
          <a:p>
            <a:fld id="{D57F1E4F-1CFF-5643-939E-217C01CDF565}" type="slidenum">
              <a:rPr lang="en-US" smtClean="0"/>
              <a:pPr/>
              <a:t>18</a:t>
            </a:fld>
            <a:endParaRPr lang="en-US"/>
          </a:p>
        </p:txBody>
      </p:sp>
      <p:pic>
        <p:nvPicPr>
          <p:cNvPr id="5" name="Picture 4">
            <a:extLst>
              <a:ext uri="{FF2B5EF4-FFF2-40B4-BE49-F238E27FC236}">
                <a16:creationId xmlns:a16="http://schemas.microsoft.com/office/drawing/2014/main" id="{F1168239-B79F-4FA0-8A8D-FBF8DD72EEBE}"/>
              </a:ext>
            </a:extLst>
          </p:cNvPr>
          <p:cNvPicPr>
            <a:picLocks noChangeAspect="1"/>
          </p:cNvPicPr>
          <p:nvPr/>
        </p:nvPicPr>
        <p:blipFill>
          <a:blip r:embed="rId3"/>
          <a:stretch>
            <a:fillRect/>
          </a:stretch>
        </p:blipFill>
        <p:spPr>
          <a:xfrm>
            <a:off x="5399727" y="1950489"/>
            <a:ext cx="6792273" cy="3791479"/>
          </a:xfrm>
          <a:prstGeom prst="rect">
            <a:avLst/>
          </a:prstGeom>
        </p:spPr>
      </p:pic>
    </p:spTree>
    <p:extLst>
      <p:ext uri="{BB962C8B-B14F-4D97-AF65-F5344CB8AC3E}">
        <p14:creationId xmlns:p14="http://schemas.microsoft.com/office/powerpoint/2010/main" val="28440406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C744D11-8F1F-9463-1FF8-911EDD663F0F}"/>
              </a:ext>
            </a:extLst>
          </p:cNvPr>
          <p:cNvPicPr>
            <a:picLocks noChangeAspect="1"/>
          </p:cNvPicPr>
          <p:nvPr/>
        </p:nvPicPr>
        <p:blipFill>
          <a:blip r:embed="rId3"/>
          <a:stretch>
            <a:fillRect/>
          </a:stretch>
        </p:blipFill>
        <p:spPr>
          <a:xfrm>
            <a:off x="2209799" y="1962623"/>
            <a:ext cx="7772400" cy="4358639"/>
          </a:xfrm>
          <a:prstGeom prst="rect">
            <a:avLst/>
          </a:prstGeom>
        </p:spPr>
      </p:pic>
      <p:sp>
        <p:nvSpPr>
          <p:cNvPr id="2" name="Title 1"/>
          <p:cNvSpPr>
            <a:spLocks noGrp="1"/>
          </p:cNvSpPr>
          <p:nvPr>
            <p:ph type="title"/>
          </p:nvPr>
        </p:nvSpPr>
        <p:spPr/>
        <p:txBody>
          <a:bodyPr/>
          <a:lstStyle/>
          <a:p>
            <a:pPr lvl="0"/>
            <a:r>
              <a:rPr lang="en-CA" dirty="0"/>
              <a:t>Stage 4: Extract and Synthesize Data</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19</a:t>
            </a:fld>
            <a:endParaRPr lang="en-US"/>
          </a:p>
        </p:txBody>
      </p:sp>
      <p:sp>
        <p:nvSpPr>
          <p:cNvPr id="7" name="Content Placeholder 6">
            <a:extLst>
              <a:ext uri="{FF2B5EF4-FFF2-40B4-BE49-F238E27FC236}">
                <a16:creationId xmlns:a16="http://schemas.microsoft.com/office/drawing/2014/main" id="{B51A2CF3-A1AE-342A-91C1-6D22C9A80423}"/>
              </a:ext>
            </a:extLst>
          </p:cNvPr>
          <p:cNvSpPr>
            <a:spLocks noGrp="1"/>
          </p:cNvSpPr>
          <p:nvPr>
            <p:ph idx="1"/>
          </p:nvPr>
        </p:nvSpPr>
        <p:spPr/>
        <p:txBody>
          <a:bodyPr/>
          <a:lstStyle/>
          <a:p>
            <a:endParaRPr lang="en-US" dirty="0"/>
          </a:p>
        </p:txBody>
      </p:sp>
      <p:sp>
        <p:nvSpPr>
          <p:cNvPr id="9" name="TextBox 8">
            <a:extLst>
              <a:ext uri="{FF2B5EF4-FFF2-40B4-BE49-F238E27FC236}">
                <a16:creationId xmlns:a16="http://schemas.microsoft.com/office/drawing/2014/main" id="{72207BB0-C868-28B6-A095-F065114A1C59}"/>
              </a:ext>
            </a:extLst>
          </p:cNvPr>
          <p:cNvSpPr txBox="1"/>
          <p:nvPr/>
        </p:nvSpPr>
        <p:spPr>
          <a:xfrm>
            <a:off x="1098202" y="5892006"/>
            <a:ext cx="1899238" cy="369332"/>
          </a:xfrm>
          <a:prstGeom prst="rect">
            <a:avLst/>
          </a:prstGeom>
          <a:noFill/>
        </p:spPr>
        <p:txBody>
          <a:bodyPr wrap="none" rtlCol="0">
            <a:spAutoFit/>
          </a:bodyPr>
          <a:lstStyle/>
          <a:p>
            <a:r>
              <a:rPr lang="en-US" dirty="0"/>
              <a:t>Masuda et al. 2008</a:t>
            </a:r>
          </a:p>
        </p:txBody>
      </p:sp>
    </p:spTree>
    <p:extLst>
      <p:ext uri="{BB962C8B-B14F-4D97-AF65-F5344CB8AC3E}">
        <p14:creationId xmlns:p14="http://schemas.microsoft.com/office/powerpoint/2010/main" val="1062916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D0D7F-531E-FD4D-841E-2D7FE8BF0BA7}"/>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72030C14-EA55-5943-9B62-857FA3D21F6B}"/>
              </a:ext>
            </a:extLst>
          </p:cNvPr>
          <p:cNvSpPr>
            <a:spLocks noGrp="1"/>
          </p:cNvSpPr>
          <p:nvPr>
            <p:ph idx="1"/>
          </p:nvPr>
        </p:nvSpPr>
        <p:spPr/>
        <p:txBody>
          <a:bodyPr>
            <a:normAutofit lnSpcReduction="10000"/>
          </a:bodyPr>
          <a:lstStyle/>
          <a:p>
            <a:r>
              <a:rPr lang="en-US" sz="2800" dirty="0"/>
              <a:t>Types of Reviews</a:t>
            </a:r>
          </a:p>
          <a:p>
            <a:r>
              <a:rPr lang="en-US" sz="2800" dirty="0"/>
              <a:t>Steps in a Systematic Review</a:t>
            </a:r>
          </a:p>
          <a:p>
            <a:pPr lvl="1"/>
            <a:r>
              <a:rPr lang="en-US" sz="2600" dirty="0"/>
              <a:t>Research Question</a:t>
            </a:r>
          </a:p>
          <a:p>
            <a:pPr lvl="1"/>
            <a:r>
              <a:rPr lang="en-US" sz="2600" dirty="0"/>
              <a:t>Identify Articles</a:t>
            </a:r>
          </a:p>
          <a:p>
            <a:pPr lvl="1"/>
            <a:r>
              <a:rPr lang="en-US" sz="2600" dirty="0"/>
              <a:t>Screen Articles</a:t>
            </a:r>
          </a:p>
          <a:p>
            <a:pPr lvl="1"/>
            <a:r>
              <a:rPr lang="en-US" sz="2600" dirty="0"/>
              <a:t>Extract Data</a:t>
            </a:r>
          </a:p>
          <a:p>
            <a:pPr lvl="1"/>
            <a:r>
              <a:rPr lang="en-US" sz="2800" dirty="0"/>
              <a:t>Chart/Report Results</a:t>
            </a:r>
          </a:p>
        </p:txBody>
      </p:sp>
    </p:spTree>
    <p:extLst>
      <p:ext uri="{BB962C8B-B14F-4D97-AF65-F5344CB8AC3E}">
        <p14:creationId xmlns:p14="http://schemas.microsoft.com/office/powerpoint/2010/main" val="26140915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CA" dirty="0"/>
              <a:t>Stage 5: Chart and Report Data</a:t>
            </a:r>
            <a:endParaRPr lang="en-US" dirty="0"/>
          </a:p>
        </p:txBody>
      </p:sp>
      <p:sp>
        <p:nvSpPr>
          <p:cNvPr id="3" name="Content Placeholder 2"/>
          <p:cNvSpPr>
            <a:spLocks noGrp="1"/>
          </p:cNvSpPr>
          <p:nvPr>
            <p:ph idx="1"/>
          </p:nvPr>
        </p:nvSpPr>
        <p:spPr>
          <a:xfrm>
            <a:off x="581193" y="1930125"/>
            <a:ext cx="11029615" cy="4742817"/>
          </a:xfrm>
        </p:spPr>
        <p:txBody>
          <a:bodyPr>
            <a:normAutofit/>
          </a:bodyPr>
          <a:lstStyle/>
          <a:p>
            <a:pPr lvl="0" fontAlgn="base"/>
            <a:r>
              <a:rPr lang="en-US" sz="2800" dirty="0"/>
              <a:t>Finally, once you have all that data…you get to write a paper! </a:t>
            </a:r>
          </a:p>
          <a:p>
            <a:pPr lvl="0" fontAlgn="base"/>
            <a:r>
              <a:rPr lang="en-US" sz="2800" dirty="0"/>
              <a:t>Some example results from the BC scoping review:</a:t>
            </a:r>
            <a:endParaRPr lang="en-CA" sz="2600" dirty="0"/>
          </a:p>
          <a:p>
            <a:pPr lvl="1" fontAlgn="base"/>
            <a:endParaRPr lang="en-CA" sz="2400" dirty="0"/>
          </a:p>
          <a:p>
            <a:pPr fontAlgn="base"/>
            <a:endParaRPr lang="en-US" sz="2600"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20</a:t>
            </a:fld>
            <a:endParaRPr lang="en-US"/>
          </a:p>
        </p:txBody>
      </p:sp>
      <p:pic>
        <p:nvPicPr>
          <p:cNvPr id="5" name="Picture 4">
            <a:extLst>
              <a:ext uri="{FF2B5EF4-FFF2-40B4-BE49-F238E27FC236}">
                <a16:creationId xmlns:a16="http://schemas.microsoft.com/office/drawing/2014/main" id="{806E7B3C-B6E4-4F3B-AD0A-CA8420987B84}"/>
              </a:ext>
            </a:extLst>
          </p:cNvPr>
          <p:cNvPicPr>
            <a:picLocks noChangeAspect="1"/>
          </p:cNvPicPr>
          <p:nvPr/>
        </p:nvPicPr>
        <p:blipFill>
          <a:blip r:embed="rId3"/>
          <a:stretch>
            <a:fillRect/>
          </a:stretch>
        </p:blipFill>
        <p:spPr>
          <a:xfrm>
            <a:off x="2533153" y="1975693"/>
            <a:ext cx="7125694" cy="4163006"/>
          </a:xfrm>
          <a:prstGeom prst="rect">
            <a:avLst/>
          </a:prstGeom>
        </p:spPr>
      </p:pic>
      <p:pic>
        <p:nvPicPr>
          <p:cNvPr id="9" name="Picture 8">
            <a:extLst>
              <a:ext uri="{FF2B5EF4-FFF2-40B4-BE49-F238E27FC236}">
                <a16:creationId xmlns:a16="http://schemas.microsoft.com/office/drawing/2014/main" id="{BE80809C-C376-4989-9041-BAF635CC305F}"/>
              </a:ext>
            </a:extLst>
          </p:cNvPr>
          <p:cNvPicPr>
            <a:picLocks noChangeAspect="1"/>
          </p:cNvPicPr>
          <p:nvPr/>
        </p:nvPicPr>
        <p:blipFill>
          <a:blip r:embed="rId4"/>
          <a:stretch>
            <a:fillRect/>
          </a:stretch>
        </p:blipFill>
        <p:spPr>
          <a:xfrm>
            <a:off x="227781" y="442723"/>
            <a:ext cx="11736438" cy="6230219"/>
          </a:xfrm>
          <a:prstGeom prst="rect">
            <a:avLst/>
          </a:prstGeom>
        </p:spPr>
      </p:pic>
      <p:pic>
        <p:nvPicPr>
          <p:cNvPr id="10" name="Picture 9">
            <a:extLst>
              <a:ext uri="{FF2B5EF4-FFF2-40B4-BE49-F238E27FC236}">
                <a16:creationId xmlns:a16="http://schemas.microsoft.com/office/drawing/2014/main" id="{CFFCD792-797E-42C1-91DA-D1229840A22B}"/>
              </a:ext>
            </a:extLst>
          </p:cNvPr>
          <p:cNvPicPr>
            <a:picLocks noChangeAspect="1"/>
          </p:cNvPicPr>
          <p:nvPr/>
        </p:nvPicPr>
        <p:blipFill>
          <a:blip r:embed="rId5"/>
          <a:stretch>
            <a:fillRect/>
          </a:stretch>
        </p:blipFill>
        <p:spPr>
          <a:xfrm>
            <a:off x="3709654" y="1571366"/>
            <a:ext cx="4772691" cy="3715268"/>
          </a:xfrm>
          <a:prstGeom prst="rect">
            <a:avLst/>
          </a:prstGeom>
        </p:spPr>
      </p:pic>
    </p:spTree>
    <p:extLst>
      <p:ext uri="{BB962C8B-B14F-4D97-AF65-F5344CB8AC3E}">
        <p14:creationId xmlns:p14="http://schemas.microsoft.com/office/powerpoint/2010/main" val="801084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CA" dirty="0"/>
              <a:t>Stage 6: Consultation</a:t>
            </a:r>
            <a:endParaRPr lang="en-US" dirty="0"/>
          </a:p>
        </p:txBody>
      </p:sp>
      <p:sp>
        <p:nvSpPr>
          <p:cNvPr id="3" name="Content Placeholder 2"/>
          <p:cNvSpPr>
            <a:spLocks noGrp="1"/>
          </p:cNvSpPr>
          <p:nvPr>
            <p:ph idx="1"/>
          </p:nvPr>
        </p:nvSpPr>
        <p:spPr>
          <a:xfrm>
            <a:off x="0" y="1930125"/>
            <a:ext cx="11610808" cy="4927875"/>
          </a:xfrm>
        </p:spPr>
        <p:txBody>
          <a:bodyPr>
            <a:normAutofit/>
          </a:bodyPr>
          <a:lstStyle/>
          <a:p>
            <a:pPr lvl="0" fontAlgn="base"/>
            <a:r>
              <a:rPr lang="en-US" sz="2800" dirty="0"/>
              <a:t>For added completeness, consult with members of the community (especially for scoping reviews)</a:t>
            </a:r>
            <a:endParaRPr lang="en-US" sz="2600"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21</a:t>
            </a:fld>
            <a:endParaRPr lang="en-US"/>
          </a:p>
        </p:txBody>
      </p:sp>
    </p:spTree>
    <p:extLst>
      <p:ext uri="{BB962C8B-B14F-4D97-AF65-F5344CB8AC3E}">
        <p14:creationId xmlns:p14="http://schemas.microsoft.com/office/powerpoint/2010/main" val="42178961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EC74B2E-8E65-D843-8F2B-DCA72C4896C1}"/>
              </a:ext>
            </a:extLst>
          </p:cNvPr>
          <p:cNvSpPr>
            <a:spLocks noGrp="1"/>
          </p:cNvSpPr>
          <p:nvPr>
            <p:ph type="title"/>
          </p:nvPr>
        </p:nvSpPr>
        <p:spPr/>
        <p:txBody>
          <a:bodyPr/>
          <a:lstStyle/>
          <a:p>
            <a:r>
              <a:rPr lang="en-US" dirty="0"/>
              <a:t>Acknowledgements</a:t>
            </a:r>
          </a:p>
        </p:txBody>
      </p:sp>
      <p:sp>
        <p:nvSpPr>
          <p:cNvPr id="6" name="Content Placeholder 5">
            <a:extLst>
              <a:ext uri="{FF2B5EF4-FFF2-40B4-BE49-F238E27FC236}">
                <a16:creationId xmlns:a16="http://schemas.microsoft.com/office/drawing/2014/main" id="{4BA4BADF-D4F4-F54A-B6BC-C2B2F5246861}"/>
              </a:ext>
            </a:extLst>
          </p:cNvPr>
          <p:cNvSpPr>
            <a:spLocks noGrp="1"/>
          </p:cNvSpPr>
          <p:nvPr>
            <p:ph idx="1"/>
          </p:nvPr>
        </p:nvSpPr>
        <p:spPr/>
        <p:txBody>
          <a:bodyPr>
            <a:normAutofit/>
          </a:bodyPr>
          <a:lstStyle/>
          <a:p>
            <a:r>
              <a:rPr lang="en-US" sz="2800" dirty="0"/>
              <a:t>Sylvie Spraakman (some slides)</a:t>
            </a:r>
          </a:p>
          <a:p>
            <a:r>
              <a:rPr lang="en-US" sz="2800" dirty="0"/>
              <a:t>UBC Library Guide: </a:t>
            </a:r>
            <a:r>
              <a:rPr lang="en-US" sz="2800" dirty="0">
                <a:hlinkClick r:id="rId2"/>
              </a:rPr>
              <a:t>https://guides.library.ubc.ca/SystematicReviews/workshop#s-lg-box-16128816</a:t>
            </a:r>
            <a:r>
              <a:rPr lang="en-US" sz="2800" dirty="0"/>
              <a:t> </a:t>
            </a:r>
          </a:p>
        </p:txBody>
      </p:sp>
    </p:spTree>
    <p:extLst>
      <p:ext uri="{BB962C8B-B14F-4D97-AF65-F5344CB8AC3E}">
        <p14:creationId xmlns:p14="http://schemas.microsoft.com/office/powerpoint/2010/main" val="34165258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6EFFE-64DF-4C24-8D58-227BC7E003CA}"/>
              </a:ext>
            </a:extLst>
          </p:cNvPr>
          <p:cNvSpPr>
            <a:spLocks noGrp="1"/>
          </p:cNvSpPr>
          <p:nvPr>
            <p:ph type="title"/>
          </p:nvPr>
        </p:nvSpPr>
        <p:spPr/>
        <p:txBody>
          <a:bodyPr/>
          <a:lstStyle/>
          <a:p>
            <a:r>
              <a:rPr lang="en-CA" dirty="0"/>
              <a:t>Sources</a:t>
            </a:r>
            <a:endParaRPr lang="en-US" dirty="0"/>
          </a:p>
        </p:txBody>
      </p:sp>
      <p:sp>
        <p:nvSpPr>
          <p:cNvPr id="3" name="Content Placeholder 2">
            <a:extLst>
              <a:ext uri="{FF2B5EF4-FFF2-40B4-BE49-F238E27FC236}">
                <a16:creationId xmlns:a16="http://schemas.microsoft.com/office/drawing/2014/main" id="{F631B10B-9A17-4F8F-B5FF-0F9E4CA7C915}"/>
              </a:ext>
            </a:extLst>
          </p:cNvPr>
          <p:cNvSpPr>
            <a:spLocks noGrp="1"/>
          </p:cNvSpPr>
          <p:nvPr>
            <p:ph idx="1"/>
          </p:nvPr>
        </p:nvSpPr>
        <p:spPr>
          <a:xfrm>
            <a:off x="581192" y="1715956"/>
            <a:ext cx="11029615" cy="4989644"/>
          </a:xfrm>
        </p:spPr>
        <p:txBody>
          <a:bodyPr>
            <a:normAutofit/>
          </a:bodyPr>
          <a:lstStyle/>
          <a:p>
            <a:r>
              <a:rPr lang="en-CA" dirty="0"/>
              <a:t>Arksey, H., &amp; O’Malley, L. (2005). Scoping studies: towards a methodological framework. </a:t>
            </a:r>
            <a:r>
              <a:rPr lang="en-CA" i="1" dirty="0"/>
              <a:t>International Journal of Social Research Methodology</a:t>
            </a:r>
            <a:r>
              <a:rPr lang="en-CA" dirty="0"/>
              <a:t>, </a:t>
            </a:r>
            <a:r>
              <a:rPr lang="en-CA" i="1" dirty="0"/>
              <a:t>8</a:t>
            </a:r>
            <a:r>
              <a:rPr lang="en-CA" dirty="0"/>
              <a:t>(1), 1364–5579. </a:t>
            </a:r>
            <a:r>
              <a:rPr lang="en-CA" dirty="0">
                <a:hlinkClick r:id="rId2"/>
              </a:rPr>
              <a:t>https://doi.org/10.1080/1364557032000119616</a:t>
            </a:r>
            <a:r>
              <a:rPr lang="en-CA" dirty="0"/>
              <a:t> </a:t>
            </a:r>
          </a:p>
          <a:p>
            <a:r>
              <a:rPr lang="en-CA" dirty="0" err="1"/>
              <a:t>Levac</a:t>
            </a:r>
            <a:r>
              <a:rPr lang="en-CA" dirty="0"/>
              <a:t>, D., Colquhoun, H., &amp; O’Brien, K. K. (2010). Scoping studies: Advancing the methodology. </a:t>
            </a:r>
            <a:r>
              <a:rPr lang="en-CA" i="1" dirty="0"/>
              <a:t>Implementation Science</a:t>
            </a:r>
            <a:r>
              <a:rPr lang="en-CA" dirty="0"/>
              <a:t>, </a:t>
            </a:r>
            <a:r>
              <a:rPr lang="en-CA" i="1" dirty="0"/>
              <a:t>5</a:t>
            </a:r>
            <a:r>
              <a:rPr lang="en-CA" dirty="0"/>
              <a:t>(1), 1–9. </a:t>
            </a:r>
            <a:r>
              <a:rPr lang="en-CA" dirty="0">
                <a:hlinkClick r:id="rId3"/>
              </a:rPr>
              <a:t>https://doi.org/10.1186/1748-5908-5-69</a:t>
            </a:r>
            <a:r>
              <a:rPr lang="en-CA" dirty="0"/>
              <a:t> </a:t>
            </a:r>
          </a:p>
          <a:p>
            <a:r>
              <a:rPr lang="en-CA" dirty="0"/>
              <a:t>Peters MDJ, Godfrey C, </a:t>
            </a:r>
            <a:r>
              <a:rPr lang="en-CA" dirty="0" err="1"/>
              <a:t>McInerney</a:t>
            </a:r>
            <a:r>
              <a:rPr lang="en-CA" dirty="0"/>
              <a:t> P, </a:t>
            </a:r>
            <a:r>
              <a:rPr lang="en-CA" dirty="0" err="1"/>
              <a:t>Baldini</a:t>
            </a:r>
            <a:r>
              <a:rPr lang="en-CA" dirty="0"/>
              <a:t> Soares C, Khalil H, Parker D. Chapter 11: Scoping Reviews. In: </a:t>
            </a:r>
            <a:r>
              <a:rPr lang="en-CA" dirty="0" err="1"/>
              <a:t>Aromataris</a:t>
            </a:r>
            <a:r>
              <a:rPr lang="en-CA" dirty="0"/>
              <a:t> E, Munn Z (Editors)</a:t>
            </a:r>
            <a:r>
              <a:rPr lang="en-CA" i="1" dirty="0"/>
              <a:t>. Joanna Briggs Institute Reviewer's Manual. </a:t>
            </a:r>
            <a:r>
              <a:rPr lang="en-CA" dirty="0"/>
              <a:t>The Joanna Briggs Institute, 2017. Available from </a:t>
            </a:r>
            <a:r>
              <a:rPr lang="en-CA" dirty="0">
                <a:hlinkClick r:id="rId4"/>
              </a:rPr>
              <a:t>https://reviewersmanual.joannabriggs.org/</a:t>
            </a:r>
            <a:r>
              <a:rPr lang="en-CA" dirty="0"/>
              <a:t> </a:t>
            </a:r>
          </a:p>
          <a:p>
            <a:r>
              <a:rPr lang="en-CA" dirty="0"/>
              <a:t>Colquhoun, H. L., </a:t>
            </a:r>
            <a:r>
              <a:rPr lang="en-CA" dirty="0" err="1"/>
              <a:t>Levac</a:t>
            </a:r>
            <a:r>
              <a:rPr lang="en-CA" dirty="0"/>
              <a:t>, D., O’Brien, K. K., Straus, S., </a:t>
            </a:r>
            <a:r>
              <a:rPr lang="en-CA" dirty="0" err="1"/>
              <a:t>Tricco</a:t>
            </a:r>
            <a:r>
              <a:rPr lang="en-CA" dirty="0"/>
              <a:t>, A. C., Perrier, L., … Moher, D. (2014). Scoping reviews: time for clarity in definition, methods, and reporting. </a:t>
            </a:r>
            <a:r>
              <a:rPr lang="en-CA" i="1" dirty="0"/>
              <a:t>Journal of Clinical Epidemiology</a:t>
            </a:r>
            <a:r>
              <a:rPr lang="en-CA" dirty="0"/>
              <a:t>, </a:t>
            </a:r>
            <a:r>
              <a:rPr lang="en-CA" i="1" dirty="0"/>
              <a:t>67</a:t>
            </a:r>
            <a:r>
              <a:rPr lang="en-CA" dirty="0"/>
              <a:t>(12), 1291–1294. </a:t>
            </a:r>
            <a:r>
              <a:rPr lang="en-CA" dirty="0">
                <a:hlinkClick r:id="rId5"/>
              </a:rPr>
              <a:t>https://doi.org/10.1016/J.JCLINEPI.2014.03.013</a:t>
            </a:r>
            <a:r>
              <a:rPr lang="en-CA" dirty="0"/>
              <a:t> </a:t>
            </a:r>
          </a:p>
          <a:p>
            <a:r>
              <a:rPr lang="en-CA" dirty="0"/>
              <a:t>Moher, D., Stewart, L., &amp; </a:t>
            </a:r>
            <a:r>
              <a:rPr lang="en-CA" dirty="0" err="1"/>
              <a:t>Shekelle</a:t>
            </a:r>
            <a:r>
              <a:rPr lang="en-CA" dirty="0"/>
              <a:t>, P. (2015). All in the Family: systematic reviews, rapid reviews, scoping reviews, realist reviews, and more. </a:t>
            </a:r>
            <a:r>
              <a:rPr lang="en-CA" i="1" dirty="0"/>
              <a:t>Systematic Reviews</a:t>
            </a:r>
            <a:r>
              <a:rPr lang="en-CA" dirty="0"/>
              <a:t>, </a:t>
            </a:r>
            <a:r>
              <a:rPr lang="en-CA" i="1" dirty="0"/>
              <a:t>4</a:t>
            </a:r>
            <a:r>
              <a:rPr lang="en-CA" dirty="0"/>
              <a:t>(183). </a:t>
            </a:r>
            <a:r>
              <a:rPr lang="en-CA" dirty="0">
                <a:hlinkClick r:id="rId6"/>
              </a:rPr>
              <a:t>https://doi.org/10.1186/s13643-015-0163-7</a:t>
            </a:r>
            <a:endParaRPr lang="en-CA" dirty="0"/>
          </a:p>
          <a:p>
            <a:endParaRPr lang="en-US" dirty="0"/>
          </a:p>
        </p:txBody>
      </p:sp>
    </p:spTree>
    <p:extLst>
      <p:ext uri="{BB962C8B-B14F-4D97-AF65-F5344CB8AC3E}">
        <p14:creationId xmlns:p14="http://schemas.microsoft.com/office/powerpoint/2010/main" val="39699136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5D615-4537-6840-AD44-1323B79A4C03}"/>
              </a:ext>
            </a:extLst>
          </p:cNvPr>
          <p:cNvSpPr>
            <a:spLocks noGrp="1"/>
          </p:cNvSpPr>
          <p:nvPr>
            <p:ph type="title"/>
          </p:nvPr>
        </p:nvSpPr>
        <p:spPr/>
        <p:txBody>
          <a:bodyPr/>
          <a:lstStyle/>
          <a:p>
            <a:r>
              <a:rPr lang="en-US" dirty="0"/>
              <a:t>Research Question Examples</a:t>
            </a:r>
          </a:p>
        </p:txBody>
      </p:sp>
      <p:sp>
        <p:nvSpPr>
          <p:cNvPr id="3" name="Content Placeholder 2">
            <a:extLst>
              <a:ext uri="{FF2B5EF4-FFF2-40B4-BE49-F238E27FC236}">
                <a16:creationId xmlns:a16="http://schemas.microsoft.com/office/drawing/2014/main" id="{AF4BB5E2-F59E-294C-9FA0-781F9D9D0984}"/>
              </a:ext>
            </a:extLst>
          </p:cNvPr>
          <p:cNvSpPr>
            <a:spLocks noGrp="1"/>
          </p:cNvSpPr>
          <p:nvPr>
            <p:ph idx="1"/>
          </p:nvPr>
        </p:nvSpPr>
        <p:spPr/>
        <p:txBody>
          <a:bodyPr>
            <a:normAutofit/>
          </a:bodyPr>
          <a:lstStyle/>
          <a:p>
            <a:r>
              <a:rPr lang="en-US" sz="2400" dirty="0"/>
              <a:t>﻿What are the characteristics and range of methodologies used in scoping reviews in the literature? (Pham et al. 2014)</a:t>
            </a:r>
          </a:p>
          <a:p>
            <a:r>
              <a:rPr lang="en-US" sz="2400" dirty="0"/>
              <a:t>﻿What is known from the existing literature about the effectiveness and cost-effectiveness of services to support </a:t>
            </a:r>
            <a:r>
              <a:rPr lang="en-US" sz="2400" dirty="0" err="1"/>
              <a:t>carers</a:t>
            </a:r>
            <a:r>
              <a:rPr lang="en-US" sz="2400" dirty="0"/>
              <a:t> of people with mental health problems? (Arksey &amp; O’Malley 2005)</a:t>
            </a:r>
          </a:p>
          <a:p>
            <a:r>
              <a:rPr lang="en-CA" sz="2400" dirty="0"/>
              <a:t>What interventions promote flexible working conditions for employees and what are the possible effects of these on health and other outcomes on employees and other relevant people? </a:t>
            </a:r>
            <a:endParaRPr lang="en-US" sz="2400" dirty="0"/>
          </a:p>
        </p:txBody>
      </p:sp>
    </p:spTree>
    <p:extLst>
      <p:ext uri="{BB962C8B-B14F-4D97-AF65-F5344CB8AC3E}">
        <p14:creationId xmlns:p14="http://schemas.microsoft.com/office/powerpoint/2010/main" val="19060223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40239-6298-0843-9599-DABDB708AEFE}"/>
              </a:ext>
            </a:extLst>
          </p:cNvPr>
          <p:cNvSpPr>
            <a:spLocks noGrp="1"/>
          </p:cNvSpPr>
          <p:nvPr>
            <p:ph type="title"/>
          </p:nvPr>
        </p:nvSpPr>
        <p:spPr/>
        <p:txBody>
          <a:bodyPr/>
          <a:lstStyle/>
          <a:p>
            <a:r>
              <a:rPr lang="en-US" dirty="0"/>
              <a:t>Research Question Examples</a:t>
            </a:r>
          </a:p>
        </p:txBody>
      </p:sp>
      <p:sp>
        <p:nvSpPr>
          <p:cNvPr id="3" name="Content Placeholder 2">
            <a:extLst>
              <a:ext uri="{FF2B5EF4-FFF2-40B4-BE49-F238E27FC236}">
                <a16:creationId xmlns:a16="http://schemas.microsoft.com/office/drawing/2014/main" id="{731729B9-4A24-184B-9010-0E31FC890435}"/>
              </a:ext>
            </a:extLst>
          </p:cNvPr>
          <p:cNvSpPr>
            <a:spLocks noGrp="1"/>
          </p:cNvSpPr>
          <p:nvPr>
            <p:ph idx="1"/>
          </p:nvPr>
        </p:nvSpPr>
        <p:spPr/>
        <p:txBody>
          <a:bodyPr>
            <a:normAutofit lnSpcReduction="10000"/>
          </a:bodyPr>
          <a:lstStyle/>
          <a:p>
            <a:r>
              <a:rPr lang="en-CA" dirty="0"/>
              <a:t>O’Flaherty, J. and Phillips, C. 2015. The use of flipped classrooms in higher education: a scoping review. Journal of Internet and Higher Education 25(2015): 85-95. </a:t>
            </a:r>
          </a:p>
          <a:p>
            <a:r>
              <a:rPr lang="en-CA" dirty="0"/>
              <a:t>The focus of our review was the exploration of key aspects of the flipped class that influence its effectiveness and contribute to an improved student flipped learning experience. To ensure that a substantial range of literature was captured relating to the topic of interest, we posed the following initial research questions to guide the search: </a:t>
            </a:r>
          </a:p>
          <a:p>
            <a:r>
              <a:rPr lang="en-CA" dirty="0"/>
              <a:t>1. What technologies are being used to engage students in a flipped class? </a:t>
            </a:r>
          </a:p>
          <a:p>
            <a:r>
              <a:rPr lang="en-CA" dirty="0"/>
              <a:t>2. What considerations are there pertaining to the economic and time constraints required to implement a flipped class? </a:t>
            </a:r>
          </a:p>
          <a:p>
            <a:r>
              <a:rPr lang="en-CA" dirty="0"/>
              <a:t>3. What is known about the pedagogical acceptance by both staff and students? </a:t>
            </a:r>
          </a:p>
          <a:p>
            <a:r>
              <a:rPr lang="en-CA" dirty="0"/>
              <a:t>4. What are the educational outcomes arising from a flipped class? </a:t>
            </a:r>
          </a:p>
          <a:p>
            <a:r>
              <a:rPr lang="en-CA" dirty="0"/>
              <a:t>5. What is known about the conceptual framework used to design a flipped class?</a:t>
            </a:r>
            <a:endParaRPr lang="en-US" dirty="0"/>
          </a:p>
        </p:txBody>
      </p:sp>
    </p:spTree>
    <p:extLst>
      <p:ext uri="{BB962C8B-B14F-4D97-AF65-F5344CB8AC3E}">
        <p14:creationId xmlns:p14="http://schemas.microsoft.com/office/powerpoint/2010/main" val="9133646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292C4-5498-4C64-98C9-CD8673CA79A2}"/>
              </a:ext>
            </a:extLst>
          </p:cNvPr>
          <p:cNvSpPr>
            <a:spLocks noGrp="1"/>
          </p:cNvSpPr>
          <p:nvPr>
            <p:ph type="title"/>
          </p:nvPr>
        </p:nvSpPr>
        <p:spPr/>
        <p:txBody>
          <a:bodyPr/>
          <a:lstStyle/>
          <a:p>
            <a:r>
              <a:rPr lang="en-CA" dirty="0"/>
              <a:t>Why conduct a scoping review?</a:t>
            </a:r>
            <a:endParaRPr lang="en-US" dirty="0"/>
          </a:p>
        </p:txBody>
      </p:sp>
      <p:sp>
        <p:nvSpPr>
          <p:cNvPr id="3" name="Content Placeholder 2">
            <a:extLst>
              <a:ext uri="{FF2B5EF4-FFF2-40B4-BE49-F238E27FC236}">
                <a16:creationId xmlns:a16="http://schemas.microsoft.com/office/drawing/2014/main" id="{8F2E5DB4-A940-4E38-8AAB-C2D226CD18BC}"/>
              </a:ext>
            </a:extLst>
          </p:cNvPr>
          <p:cNvSpPr>
            <a:spLocks noGrp="1"/>
          </p:cNvSpPr>
          <p:nvPr>
            <p:ph idx="1"/>
          </p:nvPr>
        </p:nvSpPr>
        <p:spPr/>
        <p:txBody>
          <a:bodyPr>
            <a:normAutofit/>
          </a:bodyPr>
          <a:lstStyle/>
          <a:p>
            <a:r>
              <a:rPr lang="en-CA" sz="2400" dirty="0"/>
              <a:t>Determine the ability to conduct a systematic review</a:t>
            </a:r>
          </a:p>
          <a:p>
            <a:r>
              <a:rPr lang="en-CA" sz="2400" dirty="0"/>
              <a:t>Exercises in and of themselves</a:t>
            </a:r>
          </a:p>
          <a:p>
            <a:pPr lvl="1"/>
            <a:r>
              <a:rPr lang="en-CA" sz="2400" dirty="0"/>
              <a:t>to summarize and disseminate research findings</a:t>
            </a:r>
          </a:p>
          <a:p>
            <a:pPr lvl="1"/>
            <a:r>
              <a:rPr lang="en-CA" sz="2400" dirty="0"/>
              <a:t>to identify research gaps or general gaps in an area</a:t>
            </a:r>
          </a:p>
          <a:p>
            <a:pPr lvl="1"/>
            <a:r>
              <a:rPr lang="en-CA" sz="2400" dirty="0"/>
              <a:t>make recommendations for the future research map a body of literature with relevance to time, location (e.g. country or context), source (e.g. peer-reviewed or grey literature), and origin (e.g. healthcare discipline or academic field) </a:t>
            </a:r>
            <a:endParaRPr lang="en-US" sz="2400" dirty="0"/>
          </a:p>
        </p:txBody>
      </p:sp>
    </p:spTree>
    <p:extLst>
      <p:ext uri="{BB962C8B-B14F-4D97-AF65-F5344CB8AC3E}">
        <p14:creationId xmlns:p14="http://schemas.microsoft.com/office/powerpoint/2010/main" val="231536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nodeType="clickEffect">
                                  <p:stCondLst>
                                    <p:cond delay="0"/>
                                  </p:stCondLst>
                                  <p:iterate type="lt">
                                    <p:tmPct val="4000"/>
                                  </p:iterate>
                                  <p:childTnLst>
                                    <p:set>
                                      <p:cBhvr override="childStyle">
                                        <p:cTn id="6" dur="500" fill="hold"/>
                                        <p:tgtEl>
                                          <p:spTgt spid="3">
                                            <p:txEl>
                                              <p:pRg st="2" end="2"/>
                                            </p:txEl>
                                          </p:spTgt>
                                        </p:tgtEl>
                                        <p:attrNameLst>
                                          <p:attrName>style.textDecorationUnderline</p:attrName>
                                        </p:attrNameLst>
                                      </p:cBhvr>
                                      <p:to>
                                        <p:strVal val="true"/>
                                      </p:to>
                                    </p:set>
                                  </p:childTnLst>
                                </p:cTn>
                              </p:par>
                            </p:childTnLst>
                          </p:cTn>
                        </p:par>
                      </p:childTnLst>
                    </p:cTn>
                  </p:par>
                  <p:par>
                    <p:cTn id="7" fill="hold">
                      <p:stCondLst>
                        <p:cond delay="indefinite"/>
                      </p:stCondLst>
                      <p:childTnLst>
                        <p:par>
                          <p:cTn id="8" fill="hold">
                            <p:stCondLst>
                              <p:cond delay="0"/>
                            </p:stCondLst>
                            <p:childTnLst>
                              <p:par>
                                <p:cTn id="9" presetID="18" presetClass="emph" presetSubtype="0" fill="hold" nodeType="clickEffect">
                                  <p:stCondLst>
                                    <p:cond delay="0"/>
                                  </p:stCondLst>
                                  <p:iterate type="lt">
                                    <p:tmPct val="4000"/>
                                  </p:iterate>
                                  <p:childTnLst>
                                    <p:set>
                                      <p:cBhvr override="childStyle">
                                        <p:cTn id="10" dur="500" fill="hold"/>
                                        <p:tgtEl>
                                          <p:spTgt spid="3">
                                            <p:txEl>
                                              <p:pRg st="3" end="3"/>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12A6A-B6B3-4778-A158-22AFC97106C0}"/>
              </a:ext>
            </a:extLst>
          </p:cNvPr>
          <p:cNvSpPr>
            <a:spLocks noGrp="1"/>
          </p:cNvSpPr>
          <p:nvPr>
            <p:ph type="title"/>
          </p:nvPr>
        </p:nvSpPr>
        <p:spPr/>
        <p:txBody>
          <a:bodyPr/>
          <a:lstStyle/>
          <a:p>
            <a:r>
              <a:rPr lang="en-CA" dirty="0"/>
              <a:t>Background: types of reviews</a:t>
            </a:r>
            <a:endParaRPr lang="en-US" dirty="0"/>
          </a:p>
        </p:txBody>
      </p:sp>
      <p:sp>
        <p:nvSpPr>
          <p:cNvPr id="3" name="Content Placeholder 2">
            <a:extLst>
              <a:ext uri="{FF2B5EF4-FFF2-40B4-BE49-F238E27FC236}">
                <a16:creationId xmlns:a16="http://schemas.microsoft.com/office/drawing/2014/main" id="{C0374FD8-D7BC-4E4D-B734-FEAB103EDF69}"/>
              </a:ext>
            </a:extLst>
          </p:cNvPr>
          <p:cNvSpPr>
            <a:spLocks noGrp="1"/>
          </p:cNvSpPr>
          <p:nvPr>
            <p:ph idx="1"/>
          </p:nvPr>
        </p:nvSpPr>
        <p:spPr>
          <a:xfrm>
            <a:off x="581192" y="2180496"/>
            <a:ext cx="11029615" cy="4181803"/>
          </a:xfrm>
        </p:spPr>
        <p:txBody>
          <a:bodyPr>
            <a:normAutofit/>
          </a:bodyPr>
          <a:lstStyle/>
          <a:p>
            <a:r>
              <a:rPr lang="en-CA" sz="2400" dirty="0"/>
              <a:t>Traditional narrative literature review </a:t>
            </a:r>
          </a:p>
          <a:p>
            <a:r>
              <a:rPr lang="en-CA" sz="2400" dirty="0"/>
              <a:t>Systematic review</a:t>
            </a:r>
          </a:p>
          <a:p>
            <a:r>
              <a:rPr lang="en-CA" sz="2400" dirty="0"/>
              <a:t>Scoping review </a:t>
            </a:r>
          </a:p>
          <a:p>
            <a:r>
              <a:rPr lang="en-CA" sz="2400" dirty="0"/>
              <a:t>Other (won’t be our focus)</a:t>
            </a:r>
          </a:p>
          <a:p>
            <a:pPr lvl="1"/>
            <a:r>
              <a:rPr lang="en-CA" sz="2200" dirty="0"/>
              <a:t>Evidence map – a visual representation of studies</a:t>
            </a:r>
          </a:p>
          <a:p>
            <a:pPr lvl="1"/>
            <a:r>
              <a:rPr lang="en-CA" sz="2200" dirty="0"/>
              <a:t>Realist review – how and why complex social interventions work </a:t>
            </a:r>
          </a:p>
          <a:p>
            <a:endParaRPr lang="en-US" sz="2400" dirty="0"/>
          </a:p>
        </p:txBody>
      </p:sp>
      <p:sp>
        <p:nvSpPr>
          <p:cNvPr id="4" name="TextBox 3">
            <a:extLst>
              <a:ext uri="{FF2B5EF4-FFF2-40B4-BE49-F238E27FC236}">
                <a16:creationId xmlns:a16="http://schemas.microsoft.com/office/drawing/2014/main" id="{2CA488B0-A194-4BDA-A675-448029EA58D0}"/>
              </a:ext>
            </a:extLst>
          </p:cNvPr>
          <p:cNvSpPr txBox="1"/>
          <p:nvPr/>
        </p:nvSpPr>
        <p:spPr>
          <a:xfrm>
            <a:off x="7735824" y="6007608"/>
            <a:ext cx="3630168" cy="1107996"/>
          </a:xfrm>
          <a:prstGeom prst="rect">
            <a:avLst/>
          </a:prstGeom>
          <a:noFill/>
        </p:spPr>
        <p:txBody>
          <a:bodyPr wrap="square" rtlCol="0">
            <a:spAutoFit/>
          </a:bodyPr>
          <a:lstStyle/>
          <a:p>
            <a:r>
              <a:rPr lang="en-CA" sz="1100" dirty="0"/>
              <a:t>Moher, D., Stewart, L., &amp; </a:t>
            </a:r>
            <a:r>
              <a:rPr lang="en-CA" sz="1100" dirty="0" err="1"/>
              <a:t>Shekelle</a:t>
            </a:r>
            <a:r>
              <a:rPr lang="en-CA" sz="1100" dirty="0"/>
              <a:t>, P. (2015). All in the Family: systematic reviews, rapid reviews, scoping reviews, realist reviews, and more. </a:t>
            </a:r>
            <a:r>
              <a:rPr lang="en-CA" sz="1100" i="1" dirty="0"/>
              <a:t>Systematic Reviews</a:t>
            </a:r>
            <a:r>
              <a:rPr lang="en-CA" sz="1100" dirty="0"/>
              <a:t>, </a:t>
            </a:r>
            <a:r>
              <a:rPr lang="en-CA" sz="1100" i="1" dirty="0"/>
              <a:t>4</a:t>
            </a:r>
            <a:r>
              <a:rPr lang="en-CA" sz="1100" dirty="0"/>
              <a:t>(183). </a:t>
            </a:r>
            <a:r>
              <a:rPr lang="en-CA" sz="1100" dirty="0">
                <a:hlinkClick r:id="rId3"/>
              </a:rPr>
              <a:t>https://doi.org/10.1186/s13643-015-0163-7</a:t>
            </a:r>
            <a:endParaRPr lang="en-CA" sz="1100" dirty="0"/>
          </a:p>
          <a:p>
            <a:endParaRPr lang="en-CA" sz="1100" dirty="0"/>
          </a:p>
          <a:p>
            <a:endParaRPr lang="en-US" sz="1100" dirty="0"/>
          </a:p>
        </p:txBody>
      </p:sp>
    </p:spTree>
    <p:extLst>
      <p:ext uri="{BB962C8B-B14F-4D97-AF65-F5344CB8AC3E}">
        <p14:creationId xmlns:p14="http://schemas.microsoft.com/office/powerpoint/2010/main" val="1071653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19C3-E0A7-475C-995C-DB65236F4BFF}"/>
              </a:ext>
            </a:extLst>
          </p:cNvPr>
          <p:cNvSpPr>
            <a:spLocks noGrp="1"/>
          </p:cNvSpPr>
          <p:nvPr>
            <p:ph type="title"/>
          </p:nvPr>
        </p:nvSpPr>
        <p:spPr/>
        <p:txBody>
          <a:bodyPr/>
          <a:lstStyle/>
          <a:p>
            <a:r>
              <a:rPr lang="en-CA" dirty="0"/>
              <a:t>Narrative review definition</a:t>
            </a:r>
            <a:endParaRPr lang="en-US" dirty="0"/>
          </a:p>
        </p:txBody>
      </p:sp>
      <p:sp>
        <p:nvSpPr>
          <p:cNvPr id="3" name="Content Placeholder 2">
            <a:extLst>
              <a:ext uri="{FF2B5EF4-FFF2-40B4-BE49-F238E27FC236}">
                <a16:creationId xmlns:a16="http://schemas.microsoft.com/office/drawing/2014/main" id="{97614D48-7C34-468D-B9DD-EFF33A9C3274}"/>
              </a:ext>
            </a:extLst>
          </p:cNvPr>
          <p:cNvSpPr>
            <a:spLocks noGrp="1"/>
          </p:cNvSpPr>
          <p:nvPr>
            <p:ph idx="1"/>
          </p:nvPr>
        </p:nvSpPr>
        <p:spPr>
          <a:xfrm>
            <a:off x="581192" y="1828800"/>
            <a:ext cx="11029615" cy="5029200"/>
          </a:xfrm>
        </p:spPr>
        <p:txBody>
          <a:bodyPr>
            <a:normAutofit fontScale="85000" lnSpcReduction="10000"/>
          </a:bodyPr>
          <a:lstStyle/>
          <a:p>
            <a:r>
              <a:rPr lang="en-US" sz="3200" dirty="0"/>
              <a:t>A narrative or traditional literature review is a type of review that is typically conducted by an expert. This type of review doesn’t use any systematic methodology for finding the articles discussed – typically, the author uses their own experience to draw what they believe are the most important or relevant studies for the topic at hand</a:t>
            </a:r>
          </a:p>
          <a:p>
            <a:r>
              <a:rPr lang="en-US" sz="3200" dirty="0"/>
              <a:t>Pros – can be easier to read &amp; to conduct, can give a clear picture of the current state of a field, allow for positionality</a:t>
            </a:r>
          </a:p>
          <a:p>
            <a:r>
              <a:rPr lang="en-US" sz="3200" dirty="0"/>
              <a:t>Cons – By nature somewhat biased – no attempt is made to search all literature. Cannot provide answers to quantitative questions in a systematic way. </a:t>
            </a:r>
          </a:p>
          <a:p>
            <a:r>
              <a:rPr lang="en-US" sz="3200" dirty="0"/>
              <a:t>Examples – Critical Review, Perspective, Literature Review, etc. </a:t>
            </a:r>
          </a:p>
          <a:p>
            <a:pPr lvl="1"/>
            <a:endParaRPr lang="en-US" sz="3000" dirty="0"/>
          </a:p>
        </p:txBody>
      </p:sp>
    </p:spTree>
    <p:extLst>
      <p:ext uri="{BB962C8B-B14F-4D97-AF65-F5344CB8AC3E}">
        <p14:creationId xmlns:p14="http://schemas.microsoft.com/office/powerpoint/2010/main" val="502732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19C3-E0A7-475C-995C-DB65236F4BFF}"/>
              </a:ext>
            </a:extLst>
          </p:cNvPr>
          <p:cNvSpPr>
            <a:spLocks noGrp="1"/>
          </p:cNvSpPr>
          <p:nvPr>
            <p:ph type="title"/>
          </p:nvPr>
        </p:nvSpPr>
        <p:spPr/>
        <p:txBody>
          <a:bodyPr/>
          <a:lstStyle/>
          <a:p>
            <a:r>
              <a:rPr lang="en-CA" dirty="0"/>
              <a:t>Narrative review Example</a:t>
            </a:r>
            <a:endParaRPr lang="en-US" dirty="0"/>
          </a:p>
        </p:txBody>
      </p:sp>
      <p:pic>
        <p:nvPicPr>
          <p:cNvPr id="6" name="Picture 5">
            <a:extLst>
              <a:ext uri="{FF2B5EF4-FFF2-40B4-BE49-F238E27FC236}">
                <a16:creationId xmlns:a16="http://schemas.microsoft.com/office/drawing/2014/main" id="{62E3315F-F6D9-486C-A8A0-C6BE8BA16FDF}"/>
              </a:ext>
            </a:extLst>
          </p:cNvPr>
          <p:cNvPicPr>
            <a:picLocks noChangeAspect="1"/>
          </p:cNvPicPr>
          <p:nvPr/>
        </p:nvPicPr>
        <p:blipFill>
          <a:blip r:embed="rId2"/>
          <a:stretch>
            <a:fillRect/>
          </a:stretch>
        </p:blipFill>
        <p:spPr>
          <a:xfrm>
            <a:off x="1013703" y="2507702"/>
            <a:ext cx="10164594" cy="3305636"/>
          </a:xfrm>
          <a:prstGeom prst="rect">
            <a:avLst/>
          </a:prstGeom>
        </p:spPr>
      </p:pic>
      <p:sp>
        <p:nvSpPr>
          <p:cNvPr id="7" name="Oval 6">
            <a:extLst>
              <a:ext uri="{FF2B5EF4-FFF2-40B4-BE49-F238E27FC236}">
                <a16:creationId xmlns:a16="http://schemas.microsoft.com/office/drawing/2014/main" id="{BC121F76-5F7F-46BD-AD4B-BFA2CF2B21F2}"/>
              </a:ext>
            </a:extLst>
          </p:cNvPr>
          <p:cNvSpPr/>
          <p:nvPr/>
        </p:nvSpPr>
        <p:spPr>
          <a:xfrm>
            <a:off x="875899" y="5142045"/>
            <a:ext cx="9249878" cy="873744"/>
          </a:xfrm>
          <a:prstGeom prst="ellipse">
            <a:avLst/>
          </a:prstGeom>
          <a:noFill/>
          <a:ln w="666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2857428-2751-447D-A049-8FC42B75C14B}"/>
              </a:ext>
            </a:extLst>
          </p:cNvPr>
          <p:cNvSpPr txBox="1"/>
          <p:nvPr/>
        </p:nvSpPr>
        <p:spPr>
          <a:xfrm>
            <a:off x="9442383" y="6150543"/>
            <a:ext cx="1992853" cy="369332"/>
          </a:xfrm>
          <a:prstGeom prst="rect">
            <a:avLst/>
          </a:prstGeom>
          <a:noFill/>
        </p:spPr>
        <p:txBody>
          <a:bodyPr wrap="none" rtlCol="0">
            <a:spAutoFit/>
          </a:bodyPr>
          <a:lstStyle/>
          <a:p>
            <a:r>
              <a:rPr lang="en-US" dirty="0"/>
              <a:t>Bunch of big names</a:t>
            </a:r>
          </a:p>
        </p:txBody>
      </p:sp>
      <p:cxnSp>
        <p:nvCxnSpPr>
          <p:cNvPr id="10" name="Straight Arrow Connector 9">
            <a:extLst>
              <a:ext uri="{FF2B5EF4-FFF2-40B4-BE49-F238E27FC236}">
                <a16:creationId xmlns:a16="http://schemas.microsoft.com/office/drawing/2014/main" id="{28EFC38D-7B12-47D6-B595-0244D473D84B}"/>
              </a:ext>
            </a:extLst>
          </p:cNvPr>
          <p:cNvCxnSpPr>
            <a:stCxn id="8" idx="1"/>
            <a:endCxn id="7" idx="5"/>
          </p:cNvCxnSpPr>
          <p:nvPr/>
        </p:nvCxnSpPr>
        <p:spPr>
          <a:xfrm flipH="1" flipV="1">
            <a:off x="8771164" y="5887832"/>
            <a:ext cx="671219" cy="44737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A84541EA-6AA4-4237-8080-203A2027635F}"/>
              </a:ext>
            </a:extLst>
          </p:cNvPr>
          <p:cNvSpPr/>
          <p:nvPr/>
        </p:nvSpPr>
        <p:spPr>
          <a:xfrm>
            <a:off x="1013703" y="4254366"/>
            <a:ext cx="9249878" cy="1114929"/>
          </a:xfrm>
          <a:prstGeom prst="ellipse">
            <a:avLst/>
          </a:prstGeom>
          <a:noFill/>
          <a:ln w="666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8792F06-B87D-47E4-945C-282027581DC5}"/>
              </a:ext>
            </a:extLst>
          </p:cNvPr>
          <p:cNvSpPr txBox="1"/>
          <p:nvPr/>
        </p:nvSpPr>
        <p:spPr>
          <a:xfrm>
            <a:off x="10263581" y="3429000"/>
            <a:ext cx="1995611" cy="646331"/>
          </a:xfrm>
          <a:prstGeom prst="rect">
            <a:avLst/>
          </a:prstGeom>
          <a:noFill/>
        </p:spPr>
        <p:txBody>
          <a:bodyPr wrap="none" rtlCol="0">
            <a:spAutoFit/>
          </a:bodyPr>
          <a:lstStyle/>
          <a:p>
            <a:r>
              <a:rPr lang="en-US" dirty="0"/>
              <a:t>Big topic, maybe no</a:t>
            </a:r>
          </a:p>
          <a:p>
            <a:r>
              <a:rPr lang="en-US" dirty="0"/>
              <a:t>“objective” answer</a:t>
            </a:r>
          </a:p>
        </p:txBody>
      </p:sp>
      <p:cxnSp>
        <p:nvCxnSpPr>
          <p:cNvPr id="14" name="Straight Arrow Connector 13">
            <a:extLst>
              <a:ext uri="{FF2B5EF4-FFF2-40B4-BE49-F238E27FC236}">
                <a16:creationId xmlns:a16="http://schemas.microsoft.com/office/drawing/2014/main" id="{084421B3-866E-4A05-93E6-9D7A5DF82D77}"/>
              </a:ext>
            </a:extLst>
          </p:cNvPr>
          <p:cNvCxnSpPr>
            <a:cxnSpLocks/>
          </p:cNvCxnSpPr>
          <p:nvPr/>
        </p:nvCxnSpPr>
        <p:spPr>
          <a:xfrm flipH="1">
            <a:off x="9837019" y="4069732"/>
            <a:ext cx="1010653" cy="3963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441A6D93-0ACB-4233-843C-8F0A94CE6D45}"/>
              </a:ext>
            </a:extLst>
          </p:cNvPr>
          <p:cNvPicPr>
            <a:picLocks noChangeAspect="1"/>
          </p:cNvPicPr>
          <p:nvPr/>
        </p:nvPicPr>
        <p:blipFill>
          <a:blip r:embed="rId3"/>
          <a:stretch>
            <a:fillRect/>
          </a:stretch>
        </p:blipFill>
        <p:spPr>
          <a:xfrm>
            <a:off x="4266850" y="1778937"/>
            <a:ext cx="2743583" cy="4763165"/>
          </a:xfrm>
          <a:prstGeom prst="rect">
            <a:avLst/>
          </a:prstGeom>
        </p:spPr>
      </p:pic>
      <p:sp>
        <p:nvSpPr>
          <p:cNvPr id="18" name="TextBox 17">
            <a:extLst>
              <a:ext uri="{FF2B5EF4-FFF2-40B4-BE49-F238E27FC236}">
                <a16:creationId xmlns:a16="http://schemas.microsoft.com/office/drawing/2014/main" id="{959D949E-8E24-45D1-AE90-7A31B2F21FF5}"/>
              </a:ext>
            </a:extLst>
          </p:cNvPr>
          <p:cNvSpPr txBox="1"/>
          <p:nvPr/>
        </p:nvSpPr>
        <p:spPr>
          <a:xfrm>
            <a:off x="1212990" y="2100653"/>
            <a:ext cx="2985034" cy="646331"/>
          </a:xfrm>
          <a:prstGeom prst="rect">
            <a:avLst/>
          </a:prstGeom>
          <a:noFill/>
        </p:spPr>
        <p:txBody>
          <a:bodyPr wrap="square" rtlCol="0">
            <a:spAutoFit/>
          </a:bodyPr>
          <a:lstStyle/>
          <a:p>
            <a:r>
              <a:rPr lang="en-US" dirty="0"/>
              <a:t>No methods – no systematic methodology applied</a:t>
            </a:r>
          </a:p>
        </p:txBody>
      </p:sp>
      <p:cxnSp>
        <p:nvCxnSpPr>
          <p:cNvPr id="19" name="Straight Arrow Connector 18">
            <a:extLst>
              <a:ext uri="{FF2B5EF4-FFF2-40B4-BE49-F238E27FC236}">
                <a16:creationId xmlns:a16="http://schemas.microsoft.com/office/drawing/2014/main" id="{FD67E3E7-9B2C-4596-891E-A4DB6E3E7361}"/>
              </a:ext>
            </a:extLst>
          </p:cNvPr>
          <p:cNvCxnSpPr>
            <a:cxnSpLocks/>
            <a:stCxn id="18" idx="2"/>
          </p:cNvCxnSpPr>
          <p:nvPr/>
        </p:nvCxnSpPr>
        <p:spPr>
          <a:xfrm>
            <a:off x="2705507" y="2746984"/>
            <a:ext cx="1964816" cy="1634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27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2" grpId="0" animBg="1"/>
      <p:bldP spid="13" grpId="0"/>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19C3-E0A7-475C-995C-DB65236F4BFF}"/>
              </a:ext>
            </a:extLst>
          </p:cNvPr>
          <p:cNvSpPr>
            <a:spLocks noGrp="1"/>
          </p:cNvSpPr>
          <p:nvPr>
            <p:ph type="title"/>
          </p:nvPr>
        </p:nvSpPr>
        <p:spPr/>
        <p:txBody>
          <a:bodyPr/>
          <a:lstStyle/>
          <a:p>
            <a:r>
              <a:rPr lang="en-CA" dirty="0"/>
              <a:t>Systematic review definition</a:t>
            </a:r>
            <a:endParaRPr lang="en-US" dirty="0"/>
          </a:p>
        </p:txBody>
      </p:sp>
      <p:sp>
        <p:nvSpPr>
          <p:cNvPr id="3" name="Content Placeholder 2">
            <a:extLst>
              <a:ext uri="{FF2B5EF4-FFF2-40B4-BE49-F238E27FC236}">
                <a16:creationId xmlns:a16="http://schemas.microsoft.com/office/drawing/2014/main" id="{97614D48-7C34-468D-B9DD-EFF33A9C3274}"/>
              </a:ext>
            </a:extLst>
          </p:cNvPr>
          <p:cNvSpPr>
            <a:spLocks noGrp="1"/>
          </p:cNvSpPr>
          <p:nvPr>
            <p:ph idx="1"/>
          </p:nvPr>
        </p:nvSpPr>
        <p:spPr>
          <a:xfrm>
            <a:off x="581192" y="2180496"/>
            <a:ext cx="11029615" cy="3678303"/>
          </a:xfrm>
        </p:spPr>
        <p:txBody>
          <a:bodyPr>
            <a:normAutofit fontScale="85000" lnSpcReduction="10000"/>
          </a:bodyPr>
          <a:lstStyle/>
          <a:p>
            <a:r>
              <a:rPr lang="en-US" sz="3200" dirty="0"/>
              <a:t>"A systematic review attempts to </a:t>
            </a:r>
            <a:r>
              <a:rPr lang="en-US" sz="3200" b="1" dirty="0"/>
              <a:t>identify, appraise and synthesize </a:t>
            </a:r>
            <a:r>
              <a:rPr lang="en-US" sz="3200" dirty="0"/>
              <a:t>all the empirical evidence that meets pre-specified </a:t>
            </a:r>
            <a:r>
              <a:rPr lang="en-US" sz="3200" b="1" dirty="0"/>
              <a:t>eligibility criteria </a:t>
            </a:r>
            <a:r>
              <a:rPr lang="en-US" sz="3200" dirty="0"/>
              <a:t>to answer a given research question. Researchers conducting Systematic Reviews use </a:t>
            </a:r>
            <a:r>
              <a:rPr lang="en-US" sz="3200" b="1" dirty="0"/>
              <a:t>explicit methods aimed at minimizing bias</a:t>
            </a:r>
            <a:r>
              <a:rPr lang="en-US" sz="3200" dirty="0"/>
              <a:t>, in order to produce more reliable findings that can be used to inform decision making.”</a:t>
            </a:r>
          </a:p>
          <a:p>
            <a:r>
              <a:rPr lang="en-CA" sz="3200" dirty="0"/>
              <a:t>Pros – Can provide quantitative answers to systematic questions.</a:t>
            </a:r>
          </a:p>
          <a:p>
            <a:r>
              <a:rPr lang="en-CA" sz="3200" dirty="0"/>
              <a:t>Cons – Can be a lot of work! Narrow topic sometimes means narrow relevance. </a:t>
            </a:r>
            <a:endParaRPr lang="en-US" sz="3200" dirty="0"/>
          </a:p>
        </p:txBody>
      </p:sp>
      <p:sp>
        <p:nvSpPr>
          <p:cNvPr id="4" name="TextBox 3">
            <a:extLst>
              <a:ext uri="{FF2B5EF4-FFF2-40B4-BE49-F238E27FC236}">
                <a16:creationId xmlns:a16="http://schemas.microsoft.com/office/drawing/2014/main" id="{DDE346D5-4790-45EC-872D-AF37D6DF19CC}"/>
              </a:ext>
            </a:extLst>
          </p:cNvPr>
          <p:cNvSpPr txBox="1"/>
          <p:nvPr/>
        </p:nvSpPr>
        <p:spPr>
          <a:xfrm>
            <a:off x="3176337" y="6397339"/>
            <a:ext cx="9015663" cy="369332"/>
          </a:xfrm>
          <a:prstGeom prst="rect">
            <a:avLst/>
          </a:prstGeom>
          <a:noFill/>
        </p:spPr>
        <p:txBody>
          <a:bodyPr wrap="square" rtlCol="0">
            <a:spAutoFit/>
          </a:bodyPr>
          <a:lstStyle/>
          <a:p>
            <a:r>
              <a:rPr lang="en-US" dirty="0"/>
              <a:t>Cochrane Handbook for Systematic Reviews of Interventions: handbook.cochrane.org </a:t>
            </a:r>
            <a:endParaRPr lang="en-US" sz="1100" dirty="0"/>
          </a:p>
        </p:txBody>
      </p:sp>
    </p:spTree>
    <p:extLst>
      <p:ext uri="{BB962C8B-B14F-4D97-AF65-F5344CB8AC3E}">
        <p14:creationId xmlns:p14="http://schemas.microsoft.com/office/powerpoint/2010/main" val="3659185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19C3-E0A7-475C-995C-DB65236F4BFF}"/>
              </a:ext>
            </a:extLst>
          </p:cNvPr>
          <p:cNvSpPr>
            <a:spLocks noGrp="1"/>
          </p:cNvSpPr>
          <p:nvPr>
            <p:ph type="title"/>
          </p:nvPr>
        </p:nvSpPr>
        <p:spPr/>
        <p:txBody>
          <a:bodyPr/>
          <a:lstStyle/>
          <a:p>
            <a:r>
              <a:rPr lang="en-CA" dirty="0"/>
              <a:t>Systematic review definition</a:t>
            </a:r>
            <a:endParaRPr lang="en-US" dirty="0"/>
          </a:p>
        </p:txBody>
      </p:sp>
      <p:pic>
        <p:nvPicPr>
          <p:cNvPr id="7" name="Picture 6">
            <a:extLst>
              <a:ext uri="{FF2B5EF4-FFF2-40B4-BE49-F238E27FC236}">
                <a16:creationId xmlns:a16="http://schemas.microsoft.com/office/drawing/2014/main" id="{F3BE25C3-942C-4E24-92A0-49DF5F3C6571}"/>
              </a:ext>
            </a:extLst>
          </p:cNvPr>
          <p:cNvPicPr>
            <a:picLocks noChangeAspect="1"/>
          </p:cNvPicPr>
          <p:nvPr/>
        </p:nvPicPr>
        <p:blipFill>
          <a:blip r:embed="rId3"/>
          <a:stretch>
            <a:fillRect/>
          </a:stretch>
        </p:blipFill>
        <p:spPr>
          <a:xfrm>
            <a:off x="1866309" y="2765743"/>
            <a:ext cx="8459381" cy="2781688"/>
          </a:xfrm>
          <a:prstGeom prst="rect">
            <a:avLst/>
          </a:prstGeom>
        </p:spPr>
      </p:pic>
      <p:sp>
        <p:nvSpPr>
          <p:cNvPr id="8" name="Oval 7">
            <a:extLst>
              <a:ext uri="{FF2B5EF4-FFF2-40B4-BE49-F238E27FC236}">
                <a16:creationId xmlns:a16="http://schemas.microsoft.com/office/drawing/2014/main" id="{0543F278-86C2-4EC1-99AD-E28CB9EF2CF0}"/>
              </a:ext>
            </a:extLst>
          </p:cNvPr>
          <p:cNvSpPr/>
          <p:nvPr/>
        </p:nvSpPr>
        <p:spPr>
          <a:xfrm>
            <a:off x="1013703" y="4254366"/>
            <a:ext cx="9249878" cy="1114929"/>
          </a:xfrm>
          <a:prstGeom prst="ellipse">
            <a:avLst/>
          </a:prstGeom>
          <a:noFill/>
          <a:ln w="666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22814F0-091B-4B5B-8791-DAF9B199A9CF}"/>
              </a:ext>
            </a:extLst>
          </p:cNvPr>
          <p:cNvSpPr txBox="1"/>
          <p:nvPr/>
        </p:nvSpPr>
        <p:spPr>
          <a:xfrm>
            <a:off x="10154216" y="3423400"/>
            <a:ext cx="2135072" cy="646331"/>
          </a:xfrm>
          <a:prstGeom prst="rect">
            <a:avLst/>
          </a:prstGeom>
          <a:noFill/>
        </p:spPr>
        <p:txBody>
          <a:bodyPr wrap="none" rtlCol="0">
            <a:spAutoFit/>
          </a:bodyPr>
          <a:lstStyle/>
          <a:p>
            <a:r>
              <a:rPr lang="en-US" dirty="0"/>
              <a:t>Narrower topic with</a:t>
            </a:r>
          </a:p>
          <a:p>
            <a:r>
              <a:rPr lang="en-US" dirty="0"/>
              <a:t>definitive answer</a:t>
            </a:r>
          </a:p>
        </p:txBody>
      </p:sp>
      <p:cxnSp>
        <p:nvCxnSpPr>
          <p:cNvPr id="10" name="Straight Arrow Connector 9">
            <a:extLst>
              <a:ext uri="{FF2B5EF4-FFF2-40B4-BE49-F238E27FC236}">
                <a16:creationId xmlns:a16="http://schemas.microsoft.com/office/drawing/2014/main" id="{47DD6EF7-1B44-41A1-A015-EAC71746F7FE}"/>
              </a:ext>
            </a:extLst>
          </p:cNvPr>
          <p:cNvCxnSpPr>
            <a:cxnSpLocks/>
          </p:cNvCxnSpPr>
          <p:nvPr/>
        </p:nvCxnSpPr>
        <p:spPr>
          <a:xfrm flipH="1">
            <a:off x="9837019" y="4069732"/>
            <a:ext cx="1010653" cy="3963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6AADC867-3FC2-4482-BD29-7A56DB4D7902}"/>
              </a:ext>
            </a:extLst>
          </p:cNvPr>
          <p:cNvPicPr>
            <a:picLocks noChangeAspect="1"/>
          </p:cNvPicPr>
          <p:nvPr/>
        </p:nvPicPr>
        <p:blipFill>
          <a:blip r:embed="rId4"/>
          <a:stretch>
            <a:fillRect/>
          </a:stretch>
        </p:blipFill>
        <p:spPr>
          <a:xfrm>
            <a:off x="1707711" y="1359491"/>
            <a:ext cx="8287907" cy="5420481"/>
          </a:xfrm>
          <a:prstGeom prst="rect">
            <a:avLst/>
          </a:prstGeom>
        </p:spPr>
      </p:pic>
      <p:sp>
        <p:nvSpPr>
          <p:cNvPr id="12" name="TextBox 11">
            <a:extLst>
              <a:ext uri="{FF2B5EF4-FFF2-40B4-BE49-F238E27FC236}">
                <a16:creationId xmlns:a16="http://schemas.microsoft.com/office/drawing/2014/main" id="{625EB211-0BAB-4E64-A5BC-8B9DB4256423}"/>
              </a:ext>
            </a:extLst>
          </p:cNvPr>
          <p:cNvSpPr txBox="1"/>
          <p:nvPr/>
        </p:nvSpPr>
        <p:spPr>
          <a:xfrm>
            <a:off x="6537976" y="1790744"/>
            <a:ext cx="2532873" cy="369332"/>
          </a:xfrm>
          <a:prstGeom prst="rect">
            <a:avLst/>
          </a:prstGeom>
          <a:noFill/>
        </p:spPr>
        <p:txBody>
          <a:bodyPr wrap="none" rtlCol="0">
            <a:spAutoFit/>
          </a:bodyPr>
          <a:lstStyle/>
          <a:p>
            <a:r>
              <a:rPr lang="en-US" dirty="0"/>
              <a:t>Systematic methodology</a:t>
            </a:r>
          </a:p>
        </p:txBody>
      </p:sp>
      <p:pic>
        <p:nvPicPr>
          <p:cNvPr id="13" name="Picture 12">
            <a:extLst>
              <a:ext uri="{FF2B5EF4-FFF2-40B4-BE49-F238E27FC236}">
                <a16:creationId xmlns:a16="http://schemas.microsoft.com/office/drawing/2014/main" id="{FF5FB31B-95EF-4A0E-A5DF-AFA71D8AB5A2}"/>
              </a:ext>
            </a:extLst>
          </p:cNvPr>
          <p:cNvPicPr>
            <a:picLocks noChangeAspect="1"/>
          </p:cNvPicPr>
          <p:nvPr/>
        </p:nvPicPr>
        <p:blipFill>
          <a:blip r:embed="rId5"/>
          <a:stretch>
            <a:fillRect/>
          </a:stretch>
        </p:blipFill>
        <p:spPr>
          <a:xfrm>
            <a:off x="3341446" y="3139057"/>
            <a:ext cx="4191585" cy="2257740"/>
          </a:xfrm>
          <a:prstGeom prst="rect">
            <a:avLst/>
          </a:prstGeom>
        </p:spPr>
      </p:pic>
      <p:cxnSp>
        <p:nvCxnSpPr>
          <p:cNvPr id="15" name="Straight Arrow Connector 14">
            <a:extLst>
              <a:ext uri="{FF2B5EF4-FFF2-40B4-BE49-F238E27FC236}">
                <a16:creationId xmlns:a16="http://schemas.microsoft.com/office/drawing/2014/main" id="{2949ADBA-A7FC-4BD2-8B87-6CD7C35922A9}"/>
              </a:ext>
            </a:extLst>
          </p:cNvPr>
          <p:cNvCxnSpPr>
            <a:cxnSpLocks/>
          </p:cNvCxnSpPr>
          <p:nvPr/>
        </p:nvCxnSpPr>
        <p:spPr>
          <a:xfrm flipH="1">
            <a:off x="6512531" y="2173288"/>
            <a:ext cx="1010653" cy="3963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DD930DD-0E73-4F34-8F93-448255F73410}"/>
              </a:ext>
            </a:extLst>
          </p:cNvPr>
          <p:cNvSpPr txBox="1"/>
          <p:nvPr/>
        </p:nvSpPr>
        <p:spPr>
          <a:xfrm>
            <a:off x="459819" y="3437252"/>
            <a:ext cx="2532873" cy="369332"/>
          </a:xfrm>
          <a:prstGeom prst="rect">
            <a:avLst/>
          </a:prstGeom>
          <a:noFill/>
        </p:spPr>
        <p:txBody>
          <a:bodyPr wrap="square" rtlCol="0">
            <a:spAutoFit/>
          </a:bodyPr>
          <a:lstStyle/>
          <a:p>
            <a:r>
              <a:rPr lang="en-US" dirty="0"/>
              <a:t>Deeper data extraction</a:t>
            </a:r>
          </a:p>
        </p:txBody>
      </p:sp>
      <p:cxnSp>
        <p:nvCxnSpPr>
          <p:cNvPr id="17" name="Straight Arrow Connector 16">
            <a:extLst>
              <a:ext uri="{FF2B5EF4-FFF2-40B4-BE49-F238E27FC236}">
                <a16:creationId xmlns:a16="http://schemas.microsoft.com/office/drawing/2014/main" id="{1694C19E-06CB-418F-9F60-3AB388B52631}"/>
              </a:ext>
            </a:extLst>
          </p:cNvPr>
          <p:cNvCxnSpPr>
            <a:cxnSpLocks/>
          </p:cNvCxnSpPr>
          <p:nvPr/>
        </p:nvCxnSpPr>
        <p:spPr>
          <a:xfrm>
            <a:off x="1445028" y="3819796"/>
            <a:ext cx="2092829" cy="110209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304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2"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19C3-E0A7-475C-995C-DB65236F4BFF}"/>
              </a:ext>
            </a:extLst>
          </p:cNvPr>
          <p:cNvSpPr>
            <a:spLocks noGrp="1"/>
          </p:cNvSpPr>
          <p:nvPr>
            <p:ph type="title"/>
          </p:nvPr>
        </p:nvSpPr>
        <p:spPr/>
        <p:txBody>
          <a:bodyPr/>
          <a:lstStyle/>
          <a:p>
            <a:r>
              <a:rPr lang="en-CA" dirty="0"/>
              <a:t>Scoping review definition</a:t>
            </a:r>
            <a:endParaRPr lang="en-US" dirty="0"/>
          </a:p>
        </p:txBody>
      </p:sp>
      <p:sp>
        <p:nvSpPr>
          <p:cNvPr id="3" name="Content Placeholder 2">
            <a:extLst>
              <a:ext uri="{FF2B5EF4-FFF2-40B4-BE49-F238E27FC236}">
                <a16:creationId xmlns:a16="http://schemas.microsoft.com/office/drawing/2014/main" id="{97614D48-7C34-468D-B9DD-EFF33A9C3274}"/>
              </a:ext>
            </a:extLst>
          </p:cNvPr>
          <p:cNvSpPr>
            <a:spLocks noGrp="1"/>
          </p:cNvSpPr>
          <p:nvPr>
            <p:ph idx="1"/>
          </p:nvPr>
        </p:nvSpPr>
        <p:spPr>
          <a:xfrm>
            <a:off x="581192" y="2180497"/>
            <a:ext cx="11029615" cy="4296504"/>
          </a:xfrm>
        </p:spPr>
        <p:txBody>
          <a:bodyPr>
            <a:normAutofit fontScale="92500" lnSpcReduction="20000"/>
          </a:bodyPr>
          <a:lstStyle/>
          <a:p>
            <a:r>
              <a:rPr lang="en-CA" sz="3200" dirty="0"/>
              <a:t>A scoping review or scoping study is a form of knowledge synthesis that </a:t>
            </a:r>
            <a:r>
              <a:rPr lang="en-CA" sz="3200" b="1" dirty="0"/>
              <a:t>addresses an exploratory research question </a:t>
            </a:r>
            <a:r>
              <a:rPr lang="en-CA" sz="3200" dirty="0"/>
              <a:t>aimed at mapping key concepts, types of evidence, and gaps in research related to a defined area or field by </a:t>
            </a:r>
            <a:r>
              <a:rPr lang="en-CA" sz="3200" b="1" dirty="0"/>
              <a:t>systematically</a:t>
            </a:r>
            <a:r>
              <a:rPr lang="en-CA" sz="3200" dirty="0"/>
              <a:t> searching, selecting, and synthesizing existing knowledge </a:t>
            </a:r>
          </a:p>
          <a:p>
            <a:r>
              <a:rPr lang="en-CA" sz="3200" dirty="0"/>
              <a:t>Pros – provides a systematic overview of a field of study. Can answer broader question than systematic review. Can set-up a systematic review on a narrower topic</a:t>
            </a:r>
          </a:p>
          <a:p>
            <a:r>
              <a:rPr lang="en-CA" sz="3200" dirty="0"/>
              <a:t>Cons – Can be a lot of work! Sometimes these types of reviews have trouble getting to the point</a:t>
            </a:r>
            <a:endParaRPr lang="en-US" sz="3200" dirty="0"/>
          </a:p>
        </p:txBody>
      </p:sp>
      <p:sp>
        <p:nvSpPr>
          <p:cNvPr id="4" name="TextBox 3">
            <a:extLst>
              <a:ext uri="{FF2B5EF4-FFF2-40B4-BE49-F238E27FC236}">
                <a16:creationId xmlns:a16="http://schemas.microsoft.com/office/drawing/2014/main" id="{DDE346D5-4790-45EC-872D-AF37D6DF19CC}"/>
              </a:ext>
            </a:extLst>
          </p:cNvPr>
          <p:cNvSpPr txBox="1"/>
          <p:nvPr/>
        </p:nvSpPr>
        <p:spPr>
          <a:xfrm>
            <a:off x="3176337" y="6397339"/>
            <a:ext cx="9015663" cy="430887"/>
          </a:xfrm>
          <a:prstGeom prst="rect">
            <a:avLst/>
          </a:prstGeom>
          <a:noFill/>
        </p:spPr>
        <p:txBody>
          <a:bodyPr wrap="square" rtlCol="0">
            <a:spAutoFit/>
          </a:bodyPr>
          <a:lstStyle/>
          <a:p>
            <a:r>
              <a:rPr lang="en-CA" sz="1100" dirty="0"/>
              <a:t>Colquhoun, H. L., </a:t>
            </a:r>
            <a:r>
              <a:rPr lang="en-CA" sz="1100" dirty="0" err="1"/>
              <a:t>Levac</a:t>
            </a:r>
            <a:r>
              <a:rPr lang="en-CA" sz="1100" dirty="0"/>
              <a:t>, D., O’Brien, K. K., Straus, S., </a:t>
            </a:r>
            <a:r>
              <a:rPr lang="en-CA" sz="1100" dirty="0" err="1"/>
              <a:t>Tricco</a:t>
            </a:r>
            <a:r>
              <a:rPr lang="en-CA" sz="1100" dirty="0"/>
              <a:t>, A. C., Perrier, L., … Moher, D. (2014). Scoping reviews: time for clarity in definition, methods, and reporting. </a:t>
            </a:r>
            <a:r>
              <a:rPr lang="en-CA" sz="1100" i="1" dirty="0"/>
              <a:t>Journal of Clinical Epidemiology</a:t>
            </a:r>
            <a:r>
              <a:rPr lang="en-CA" sz="1100" dirty="0"/>
              <a:t>, </a:t>
            </a:r>
            <a:r>
              <a:rPr lang="en-CA" sz="1100" i="1" dirty="0"/>
              <a:t>67</a:t>
            </a:r>
            <a:r>
              <a:rPr lang="en-CA" sz="1100" dirty="0"/>
              <a:t>(12), 1291–1294. </a:t>
            </a:r>
            <a:r>
              <a:rPr lang="en-CA" sz="1100" dirty="0">
                <a:hlinkClick r:id="rId3"/>
              </a:rPr>
              <a:t>https://doi.org/10.1016/J.JCLINEPI.2014.03.013</a:t>
            </a:r>
            <a:r>
              <a:rPr lang="en-CA" sz="1100" dirty="0"/>
              <a:t> </a:t>
            </a:r>
            <a:endParaRPr lang="en-US" sz="1100" dirty="0"/>
          </a:p>
        </p:txBody>
      </p:sp>
    </p:spTree>
    <p:extLst>
      <p:ext uri="{BB962C8B-B14F-4D97-AF65-F5344CB8AC3E}">
        <p14:creationId xmlns:p14="http://schemas.microsoft.com/office/powerpoint/2010/main" val="3527390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19C3-E0A7-475C-995C-DB65236F4BFF}"/>
              </a:ext>
            </a:extLst>
          </p:cNvPr>
          <p:cNvSpPr>
            <a:spLocks noGrp="1"/>
          </p:cNvSpPr>
          <p:nvPr>
            <p:ph type="title"/>
          </p:nvPr>
        </p:nvSpPr>
        <p:spPr/>
        <p:txBody>
          <a:bodyPr/>
          <a:lstStyle/>
          <a:p>
            <a:r>
              <a:rPr lang="en-CA" dirty="0"/>
              <a:t>Scoping review Example</a:t>
            </a:r>
            <a:endParaRPr lang="en-US" dirty="0"/>
          </a:p>
        </p:txBody>
      </p:sp>
      <p:pic>
        <p:nvPicPr>
          <p:cNvPr id="8" name="Picture 7">
            <a:extLst>
              <a:ext uri="{FF2B5EF4-FFF2-40B4-BE49-F238E27FC236}">
                <a16:creationId xmlns:a16="http://schemas.microsoft.com/office/drawing/2014/main" id="{CAB56555-3B21-46E4-9C8E-197E7DECB29E}"/>
              </a:ext>
            </a:extLst>
          </p:cNvPr>
          <p:cNvPicPr>
            <a:picLocks noChangeAspect="1"/>
          </p:cNvPicPr>
          <p:nvPr/>
        </p:nvPicPr>
        <p:blipFill>
          <a:blip r:embed="rId3"/>
          <a:stretch>
            <a:fillRect/>
          </a:stretch>
        </p:blipFill>
        <p:spPr>
          <a:xfrm>
            <a:off x="1780573" y="2380892"/>
            <a:ext cx="8630854" cy="2981741"/>
          </a:xfrm>
          <a:prstGeom prst="rect">
            <a:avLst/>
          </a:prstGeom>
        </p:spPr>
      </p:pic>
      <p:sp>
        <p:nvSpPr>
          <p:cNvPr id="9" name="Oval 8">
            <a:extLst>
              <a:ext uri="{FF2B5EF4-FFF2-40B4-BE49-F238E27FC236}">
                <a16:creationId xmlns:a16="http://schemas.microsoft.com/office/drawing/2014/main" id="{0A7C9A97-2A2F-4D74-A7AD-211C24B8BFE9}"/>
              </a:ext>
            </a:extLst>
          </p:cNvPr>
          <p:cNvSpPr/>
          <p:nvPr/>
        </p:nvSpPr>
        <p:spPr>
          <a:xfrm>
            <a:off x="1161549" y="4494998"/>
            <a:ext cx="9249878" cy="1114929"/>
          </a:xfrm>
          <a:prstGeom prst="ellipse">
            <a:avLst/>
          </a:prstGeom>
          <a:noFill/>
          <a:ln w="666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F591E84-8EBE-4A87-9556-A844A87AD545}"/>
              </a:ext>
            </a:extLst>
          </p:cNvPr>
          <p:cNvSpPr txBox="1"/>
          <p:nvPr/>
        </p:nvSpPr>
        <p:spPr>
          <a:xfrm>
            <a:off x="10165620" y="3678726"/>
            <a:ext cx="1925527" cy="646331"/>
          </a:xfrm>
          <a:prstGeom prst="rect">
            <a:avLst/>
          </a:prstGeom>
          <a:noFill/>
        </p:spPr>
        <p:txBody>
          <a:bodyPr wrap="none" rtlCol="0">
            <a:spAutoFit/>
          </a:bodyPr>
          <a:lstStyle/>
          <a:p>
            <a:r>
              <a:rPr lang="en-US" dirty="0"/>
              <a:t>Bunch of nobodies</a:t>
            </a:r>
          </a:p>
          <a:p>
            <a:r>
              <a:rPr lang="en-US" dirty="0"/>
              <a:t>(plus their </a:t>
            </a:r>
            <a:r>
              <a:rPr lang="en-US" dirty="0" err="1"/>
              <a:t>Pis</a:t>
            </a:r>
            <a:r>
              <a:rPr lang="en-US" dirty="0"/>
              <a:t>)</a:t>
            </a:r>
          </a:p>
        </p:txBody>
      </p:sp>
      <p:cxnSp>
        <p:nvCxnSpPr>
          <p:cNvPr id="11" name="Straight Arrow Connector 10">
            <a:extLst>
              <a:ext uri="{FF2B5EF4-FFF2-40B4-BE49-F238E27FC236}">
                <a16:creationId xmlns:a16="http://schemas.microsoft.com/office/drawing/2014/main" id="{7D9A65BA-A737-41E5-9884-FD9FBE826EFD}"/>
              </a:ext>
            </a:extLst>
          </p:cNvPr>
          <p:cNvCxnSpPr>
            <a:cxnSpLocks/>
          </p:cNvCxnSpPr>
          <p:nvPr/>
        </p:nvCxnSpPr>
        <p:spPr>
          <a:xfrm flipH="1">
            <a:off x="9984865" y="4310364"/>
            <a:ext cx="1010653" cy="3963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1802DDF1-28BB-4BFE-B88F-72347B5E11A8}"/>
              </a:ext>
            </a:extLst>
          </p:cNvPr>
          <p:cNvSpPr/>
          <p:nvPr/>
        </p:nvSpPr>
        <p:spPr>
          <a:xfrm>
            <a:off x="734987" y="3466970"/>
            <a:ext cx="9249878" cy="1114929"/>
          </a:xfrm>
          <a:prstGeom prst="ellipse">
            <a:avLst/>
          </a:prstGeom>
          <a:noFill/>
          <a:ln w="666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FE88583-70DD-42C1-BE95-749172C4A80E}"/>
              </a:ext>
            </a:extLst>
          </p:cNvPr>
          <p:cNvSpPr txBox="1"/>
          <p:nvPr/>
        </p:nvSpPr>
        <p:spPr>
          <a:xfrm>
            <a:off x="7059561" y="2532228"/>
            <a:ext cx="1807290" cy="369332"/>
          </a:xfrm>
          <a:prstGeom prst="rect">
            <a:avLst/>
          </a:prstGeom>
          <a:noFill/>
        </p:spPr>
        <p:txBody>
          <a:bodyPr wrap="none" rtlCol="0">
            <a:spAutoFit/>
          </a:bodyPr>
          <a:lstStyle/>
          <a:p>
            <a:r>
              <a:rPr lang="en-US" dirty="0"/>
              <a:t>Overview of field</a:t>
            </a:r>
          </a:p>
        </p:txBody>
      </p:sp>
      <p:cxnSp>
        <p:nvCxnSpPr>
          <p:cNvPr id="14" name="Straight Arrow Connector 13">
            <a:extLst>
              <a:ext uri="{FF2B5EF4-FFF2-40B4-BE49-F238E27FC236}">
                <a16:creationId xmlns:a16="http://schemas.microsoft.com/office/drawing/2014/main" id="{6B54B4AD-11E5-4080-AB26-7A8448A6B1B2}"/>
              </a:ext>
            </a:extLst>
          </p:cNvPr>
          <p:cNvCxnSpPr>
            <a:cxnSpLocks/>
          </p:cNvCxnSpPr>
          <p:nvPr/>
        </p:nvCxnSpPr>
        <p:spPr>
          <a:xfrm>
            <a:off x="8504903" y="2954084"/>
            <a:ext cx="1053401" cy="7246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96AAF661-C095-4F32-8FAB-718D28C0DC9B}"/>
              </a:ext>
            </a:extLst>
          </p:cNvPr>
          <p:cNvPicPr>
            <a:picLocks noChangeAspect="1"/>
          </p:cNvPicPr>
          <p:nvPr/>
        </p:nvPicPr>
        <p:blipFill>
          <a:blip r:embed="rId4"/>
          <a:stretch>
            <a:fillRect/>
          </a:stretch>
        </p:blipFill>
        <p:spPr>
          <a:xfrm>
            <a:off x="2571258" y="142416"/>
            <a:ext cx="7049484" cy="6573167"/>
          </a:xfrm>
          <a:prstGeom prst="rect">
            <a:avLst/>
          </a:prstGeom>
        </p:spPr>
      </p:pic>
      <p:sp>
        <p:nvSpPr>
          <p:cNvPr id="17" name="TextBox 16">
            <a:extLst>
              <a:ext uri="{FF2B5EF4-FFF2-40B4-BE49-F238E27FC236}">
                <a16:creationId xmlns:a16="http://schemas.microsoft.com/office/drawing/2014/main" id="{25C3ACC5-91B4-4891-A3E7-DB1C9D4709DC}"/>
              </a:ext>
            </a:extLst>
          </p:cNvPr>
          <p:cNvSpPr txBox="1"/>
          <p:nvPr/>
        </p:nvSpPr>
        <p:spPr>
          <a:xfrm>
            <a:off x="7627900" y="5362633"/>
            <a:ext cx="2451120" cy="646331"/>
          </a:xfrm>
          <a:prstGeom prst="rect">
            <a:avLst/>
          </a:prstGeom>
          <a:noFill/>
        </p:spPr>
        <p:txBody>
          <a:bodyPr wrap="none" rtlCol="0">
            <a:spAutoFit/>
          </a:bodyPr>
          <a:lstStyle/>
          <a:p>
            <a:r>
              <a:rPr lang="en-US" dirty="0"/>
              <a:t>Follows explicit &amp; </a:t>
            </a:r>
          </a:p>
          <a:p>
            <a:r>
              <a:rPr lang="en-US" dirty="0"/>
              <a:t>systematic methodology</a:t>
            </a:r>
          </a:p>
        </p:txBody>
      </p:sp>
    </p:spTree>
    <p:extLst>
      <p:ext uri="{BB962C8B-B14F-4D97-AF65-F5344CB8AC3E}">
        <p14:creationId xmlns:p14="http://schemas.microsoft.com/office/powerpoint/2010/main" val="2400148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2" grpId="0" animBg="1"/>
      <p:bldP spid="13" grpId="0"/>
      <p:bldP spid="17" grpId="0"/>
    </p:bld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65359"/>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1015</TotalTime>
  <Words>1962</Words>
  <Application>Microsoft Office PowerPoint</Application>
  <PresentationFormat>Widescreen</PresentationFormat>
  <Paragraphs>206</Paragraphs>
  <Slides>26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Gill Sans MT</vt:lpstr>
      <vt:lpstr>Times New Roman</vt:lpstr>
      <vt:lpstr>Wingdings 2</vt:lpstr>
      <vt:lpstr>Dividend</vt:lpstr>
      <vt:lpstr>Systematic &amp; Scoping Reviews</vt:lpstr>
      <vt:lpstr>Overview</vt:lpstr>
      <vt:lpstr>Background: types of reviews</vt:lpstr>
      <vt:lpstr>Narrative review definition</vt:lpstr>
      <vt:lpstr>Narrative review Example</vt:lpstr>
      <vt:lpstr>Systematic review definition</vt:lpstr>
      <vt:lpstr>Systematic review definition</vt:lpstr>
      <vt:lpstr>Scoping review definition</vt:lpstr>
      <vt:lpstr>Scoping review Example</vt:lpstr>
      <vt:lpstr>Scoping review Example</vt:lpstr>
      <vt:lpstr>Systematic or Scoping Review Methodology</vt:lpstr>
      <vt:lpstr>Stage 1: Identify the Research Question</vt:lpstr>
      <vt:lpstr>Stage 2: Identify Relevant Studies</vt:lpstr>
      <vt:lpstr>Stage 2: Identify Relevant Studies</vt:lpstr>
      <vt:lpstr>Stage 3: Screen &amp; Select Studies</vt:lpstr>
      <vt:lpstr>Stage 3: Screen &amp; Select Studies (example)</vt:lpstr>
      <vt:lpstr>Stage 3: Screen &amp; Select Studies (tools)</vt:lpstr>
      <vt:lpstr>Stage 4: Extract and Synthesize Data</vt:lpstr>
      <vt:lpstr>Stage 4: Extract and Synthesize Data</vt:lpstr>
      <vt:lpstr>Stage 5: Chart and Report Data</vt:lpstr>
      <vt:lpstr>Stage 6: Consultation</vt:lpstr>
      <vt:lpstr>Acknowledgements</vt:lpstr>
      <vt:lpstr>Sources</vt:lpstr>
      <vt:lpstr>Research Question Examples</vt:lpstr>
      <vt:lpstr>Research Question Examples</vt:lpstr>
      <vt:lpstr>Why conduct a scoping 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Bioretention Scoping Review</dc:title>
  <dc:creator>Sylvie Spraakman</dc:creator>
  <cp:lastModifiedBy>Rodgers, Timothy</cp:lastModifiedBy>
  <cp:revision>33</cp:revision>
  <dcterms:created xsi:type="dcterms:W3CDTF">2018-07-17T20:18:07Z</dcterms:created>
  <dcterms:modified xsi:type="dcterms:W3CDTF">2023-09-05T18:01:00Z</dcterms:modified>
</cp:coreProperties>
</file>